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tif" ContentType="image/tiff"/>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 id="2147483670" r:id="rId3"/>
  </p:sldMasterIdLst>
  <p:notesMasterIdLst>
    <p:notesMasterId r:id="rId30"/>
  </p:notesMasterIdLst>
  <p:handoutMasterIdLst>
    <p:handoutMasterId r:id="rId31"/>
  </p:handoutMasterIdLst>
  <p:sldIdLst>
    <p:sldId id="256" r:id="rId4"/>
    <p:sldId id="291" r:id="rId5"/>
    <p:sldId id="271" r:id="rId6"/>
    <p:sldId id="257" r:id="rId7"/>
    <p:sldId id="261" r:id="rId8"/>
    <p:sldId id="292" r:id="rId9"/>
    <p:sldId id="260" r:id="rId10"/>
    <p:sldId id="311" r:id="rId11"/>
    <p:sldId id="265" r:id="rId12"/>
    <p:sldId id="315" r:id="rId13"/>
    <p:sldId id="313" r:id="rId14"/>
    <p:sldId id="316" r:id="rId15"/>
    <p:sldId id="318" r:id="rId16"/>
    <p:sldId id="267" r:id="rId17"/>
    <p:sldId id="346" r:id="rId18"/>
    <p:sldId id="358" r:id="rId19"/>
    <p:sldId id="272" r:id="rId20"/>
    <p:sldId id="268" r:id="rId21"/>
    <p:sldId id="283" r:id="rId22"/>
    <p:sldId id="284" r:id="rId23"/>
    <p:sldId id="345" r:id="rId24"/>
    <p:sldId id="286" r:id="rId25"/>
    <p:sldId id="287" r:id="rId26"/>
    <p:sldId id="332" r:id="rId27"/>
    <p:sldId id="343" r:id="rId28"/>
    <p:sldId id="344"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0000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9555" autoAdjust="0"/>
  </p:normalViewPr>
  <p:slideViewPr>
    <p:cSldViewPr snapToGrid="0">
      <p:cViewPr varScale="1">
        <p:scale>
          <a:sx n="119" d="100"/>
          <a:sy n="119" d="100"/>
        </p:scale>
        <p:origin x="-324" y="-96"/>
      </p:cViewPr>
      <p:guideLst>
        <p:guide orient="horz" pos="1604"/>
        <p:guide pos="290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2019/11/12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val="3902720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extLst>
      <p:ext uri="{BB962C8B-B14F-4D97-AF65-F5344CB8AC3E}">
        <p14:creationId xmlns:p14="http://schemas.microsoft.com/office/powerpoint/2010/main" val="2739931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7</a:t>
            </a:fld>
            <a:endParaRPr lang="zh-CN" altLang="en-US"/>
          </a:p>
        </p:txBody>
      </p:sp>
    </p:spTree>
    <p:extLst>
      <p:ext uri="{BB962C8B-B14F-4D97-AF65-F5344CB8AC3E}">
        <p14:creationId xmlns:p14="http://schemas.microsoft.com/office/powerpoint/2010/main" val="98091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rPr>
              <a:t>解析：通电导体在磁场中受到力的作用，受力方向与磁场方向和电流方向两个因素有关：一个是磁场方向，另一个是电流方向。如果只改变一个因素，则导体受力方向改变，如果同时改变两个因素，则导体受力方向不变。改变电流大小，只能改变受力大小，不能改变受力方向。</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宋体" panose="02010600030101010101" pitchFamily="2" charset="-122"/>
                <a:ea typeface="宋体" panose="02010600030101010101" pitchFamily="2" charset="-122"/>
              </a:rPr>
              <a:t>解析：将线圈两端引线的漆皮一端全部刮掉，另一端只刮半周，这样当线圈转至平衡位置时，由于惯性继续转动，而不是受相反方向的力，当回到初始位置时，再次受力转动，从而使线圈继续转动下去。故图中线圈可以连续转动；如果通过线圈的电流变大，线圈受力变大，线圈的转动速度将变大；如果改变线圈中的电流方向，线圈受力方向改变，线圈的转动方向将改变。</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宋体" panose="02010600030101010101" pitchFamily="2" charset="-122"/>
                <a:ea typeface="宋体" panose="02010600030101010101" pitchFamily="2" charset="-122"/>
              </a:rPr>
              <a:t>解析：将线圈两端引线的漆皮一端全部刮掉，另一端只刮半周，这样当线圈转至平衡位置时，由于惯性继续转动，而不是受相反方向的力，当回到初始位置时，再次受力转动，从而使线圈继续转动下去。故图中线圈可以连续转动；如果通过线圈的电流变大，线圈受力变大，线圈的转动速度将变大；如果改变线圈中的电流方向，线圈受力方向改变，线圈的转动方向将改变。</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rPr>
              <a:t>解析 通过电流表的内部构造显示电流表的制成原理：通电线圈在磁场中受力而转动，并且电流越大，线圈受到的力越大，其转动的幅度越大。因此可以利用电流表指针的转动幅度来体现电路中电流的大小。</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导入新知</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atin typeface="宋体" panose="02010600030101010101" pitchFamily="2" charset="-122"/>
              </a:defRPr>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atin typeface="宋体" panose="02010600030101010101" pitchFamily="2"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lvl1pPr>
              <a:defRPr>
                <a:latin typeface="宋体" panose="02010600030101010101" pitchFamily="2" charset="-122"/>
              </a:defRPr>
            </a:lvl1pPr>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atin typeface="宋体" panose="02010600030101010101" pitchFamily="2" charset="-122"/>
              </a:defRPr>
            </a:lvl1pPr>
            <a:lvl2pPr>
              <a:defRPr sz="1500">
                <a:latin typeface="宋体" panose="02010600030101010101" pitchFamily="2" charset="-122"/>
              </a:defRPr>
            </a:lvl2pPr>
            <a:lvl3pPr>
              <a:defRPr sz="1350">
                <a:latin typeface="宋体" panose="02010600030101010101" pitchFamily="2" charset="-122"/>
              </a:defRPr>
            </a:lvl3pPr>
            <a:lvl4pPr>
              <a:defRPr sz="1350">
                <a:latin typeface="宋体" panose="02010600030101010101" pitchFamily="2" charset="-122"/>
              </a:defRPr>
            </a:lvl4pPr>
            <a:lvl5pPr>
              <a:defRPr sz="1350">
                <a:latin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pPr/>
              <a:t>‹#›</a:t>
            </a:fld>
            <a:endParaRPr lang="zh-CN" altLang="en-US"/>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advTm="0">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DE992C8C-F093-4FD8-8873-42F5D5B5915D}" type="datetimeFigureOut">
              <a:rPr lang="zh-CN" altLang="en-US" sz="1350" smtClean="0">
                <a:solidFill>
                  <a:prstClr val="black"/>
                </a:solidFill>
              </a:rPr>
              <a:pPr defTabSz="685800">
                <a:defRPr/>
              </a:pPr>
              <a:t>2019/11/12</a:t>
            </a:fld>
            <a:endParaRPr lang="zh-CN" altLang="en-US" sz="1350" dirty="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BBC06761-3C82-4EBB-ABA8-C6146A0EBDEA}" type="slidenum">
              <a:rPr lang="zh-CN" altLang="en-US" sz="1350" smtClean="0">
                <a:solidFill>
                  <a:prstClr val="black"/>
                </a:solidFill>
              </a:rPr>
              <a:pPr defTabSz="685800">
                <a:defRPr/>
              </a:pPr>
              <a:t>‹#›</a:t>
            </a:fld>
            <a:endParaRPr lang="zh-CN" altLang="en-US" sz="1350" dirty="0">
              <a:solidFill>
                <a:prstClr val="black"/>
              </a:solidFill>
              <a:ea typeface="+mn-ea"/>
            </a:endParaRPr>
          </a:p>
        </p:txBody>
      </p:sp>
    </p:spTree>
  </p:cSld>
  <p:clrMapOvr>
    <a:masterClrMapping/>
  </p:clrMapOvr>
  <p:transition spd="slow">
    <p:random/>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DE992C8C-F093-4FD8-8873-42F5D5B5915D}" type="datetimeFigureOut">
              <a:rPr lang="zh-CN" altLang="en-US" sz="1350" smtClean="0">
                <a:solidFill>
                  <a:prstClr val="black"/>
                </a:solidFill>
              </a:rPr>
              <a:pPr defTabSz="685800">
                <a:defRPr/>
              </a:pPr>
              <a:t>2019/11/12</a:t>
            </a:fld>
            <a:endParaRPr lang="zh-CN" altLang="en-US" sz="1350" dirty="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宋体" panose="02010600030101010101" pitchFamily="2" charset="-122"/>
                <a:ea typeface="宋体" panose="02010600030101010101" pitchFamily="2" charset="-122"/>
              </a:defRPr>
            </a:lvl1pPr>
          </a:lstStyle>
          <a:p>
            <a:pPr defTabSz="685800">
              <a:defRPr/>
            </a:pPr>
            <a:fld id="{BBC06761-3C82-4EBB-ABA8-C6146A0EBDEA}" type="slidenum">
              <a:rPr lang="zh-CN" altLang="en-US" sz="1350" smtClean="0">
                <a:solidFill>
                  <a:prstClr val="black"/>
                </a:solidFill>
              </a:rPr>
              <a:pPr defTabSz="685800">
                <a:defRPr/>
              </a:pPr>
              <a:t>‹#›</a:t>
            </a:fld>
            <a:endParaRPr lang="zh-CN" altLang="en-US" sz="1350" dirty="0">
              <a:solidFill>
                <a:prstClr val="black"/>
              </a:solidFill>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素养目标</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巩固练习</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课堂检测</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课堂小结</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课后作业</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3" cstate="print"/>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20.4</a:t>
            </a:r>
            <a:r>
              <a:rPr lang="en-US" altLang="zh-CN" sz="2000" b="1" baseline="0" dirty="0" smtClean="0">
                <a:solidFill>
                  <a:srgbClr val="F07474">
                    <a:lumMod val="50000"/>
                  </a:srgbClr>
                </a:solidFill>
                <a:latin typeface="宋体" panose="02010600030101010101" pitchFamily="2" charset="-122"/>
              </a:rPr>
              <a:t> </a:t>
            </a:r>
            <a:r>
              <a:rPr lang="zh-CN" altLang="en-US" sz="2000" b="1" baseline="0" dirty="0" smtClean="0">
                <a:solidFill>
                  <a:srgbClr val="F07474">
                    <a:lumMod val="50000"/>
                  </a:srgbClr>
                </a:solidFill>
                <a:latin typeface="宋体" panose="02010600030101010101" pitchFamily="2" charset="-122"/>
              </a:rPr>
              <a:t>电动机</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cstate="print"/>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2" name="文本框 1"/>
          <p:cNvSpPr txBox="1">
            <a:spLocks noChangeArrowheads="1"/>
          </p:cNvSpPr>
          <p:nvPr userDrawn="1"/>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20.4</a:t>
            </a:r>
            <a:r>
              <a:rPr lang="en-US" altLang="zh-CN" sz="2000" b="1" baseline="0" dirty="0" smtClean="0">
                <a:solidFill>
                  <a:srgbClr val="F07474">
                    <a:lumMod val="50000"/>
                  </a:srgbClr>
                </a:solidFill>
                <a:latin typeface="宋体" panose="02010600030101010101" pitchFamily="2" charset="-122"/>
              </a:rPr>
              <a:t> </a:t>
            </a:r>
            <a:r>
              <a:rPr lang="zh-CN" altLang="en-US" sz="2000" b="1" baseline="0" dirty="0" smtClean="0">
                <a:solidFill>
                  <a:srgbClr val="F07474">
                    <a:lumMod val="50000"/>
                  </a:srgbClr>
                </a:solidFill>
                <a:latin typeface="宋体" panose="02010600030101010101" pitchFamily="2" charset="-122"/>
              </a:rPr>
              <a:t>电动机</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hyperlink" Target="&#30005;&#21160;&#26426;&#21407;&#29702;.swf" TargetMode="Externa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ti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gif"/><Relationship Id="rId7" Type="http://schemas.openxmlformats.org/officeDocument/2006/relationships/image" Target="../media/image9.gif"/><Relationship Id="rId2"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gi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hyperlink" Target="&#36890;&#30005;&#30452;&#23548;&#32447;&#22312;&#30913;&#22330;&#20013;&#21463;&#21040;&#21147;.swf" TargetMode="Externa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36890;&#30005;&#32447;&#22280;&#22312;&#30913;&#22330;&#20013;&#30340;&#36816;&#21160;.mp4"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32447;&#22280;&#33258;&#24049;&#36716;&#36215;&#26469;&#21862;.mp4" TargetMode="Externa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hyperlink" Target="&#32447;&#22280;&#22312;&#30913;&#22330;&#20013;&#30340;&#36816;&#21160;.swf" TargetMode="External"/><Relationship Id="rId1" Type="http://schemas.openxmlformats.org/officeDocument/2006/relationships/slideLayout" Target="../slideLayouts/slideLayout3.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5" name="图片 4"/>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4304"/>
          </a:xfrm>
          <a:prstGeom prst="rect">
            <a:avLst/>
          </a:prstGeom>
        </p:spPr>
      </p:pic>
      <p:sp>
        <p:nvSpPr>
          <p:cNvPr id="2" name="标题 1"/>
          <p:cNvSpPr>
            <a:spLocks noGrp="1"/>
          </p:cNvSpPr>
          <p:nvPr>
            <p:ph type="ctrTitle"/>
            <p:custDataLst>
              <p:tags r:id="rId2"/>
            </p:custDataLst>
          </p:nvPr>
        </p:nvSpPr>
        <p:spPr>
          <a:xfrm>
            <a:off x="1099820" y="1504315"/>
            <a:ext cx="6858000" cy="1634490"/>
          </a:xfrm>
        </p:spPr>
        <p:txBody>
          <a:bodyPr>
            <a:noAutofit/>
          </a:bodyPr>
          <a:lstStyle/>
          <a:p>
            <a:pPr>
              <a:lnSpc>
                <a:spcPct val="150000"/>
              </a:lnSpc>
            </a:pPr>
            <a:r>
              <a:rPr lang="zh-CN" altLang="en-US" sz="4800" b="1" dirty="0">
                <a:solidFill>
                  <a:srgbClr val="FF0000"/>
                </a:solidFill>
                <a:latin typeface="宋体" panose="02010600030101010101" pitchFamily="2" charset="-122"/>
                <a:ea typeface="宋体" panose="02010600030101010101" pitchFamily="2" charset="-122"/>
                <a:cs typeface="楷体" panose="02010609060101010101" charset="-122"/>
              </a:rPr>
              <a:t>第二十章  电与</a:t>
            </a:r>
            <a:r>
              <a:rPr lang="zh-CN" altLang="en-US" sz="4800" b="1" dirty="0" smtClean="0">
                <a:solidFill>
                  <a:srgbClr val="FF0000"/>
                </a:solidFill>
                <a:latin typeface="宋体" panose="02010600030101010101" pitchFamily="2" charset="-122"/>
                <a:ea typeface="宋体" panose="02010600030101010101" pitchFamily="2" charset="-122"/>
                <a:cs typeface="楷体" panose="02010609060101010101" charset="-122"/>
              </a:rPr>
              <a:t>磁</a:t>
            </a:r>
            <a:r>
              <a:rPr lang="zh-CN" altLang="en-US" sz="4800" b="1" dirty="0">
                <a:solidFill>
                  <a:srgbClr val="FF0000"/>
                </a:solidFill>
                <a:latin typeface="宋体" panose="02010600030101010101" pitchFamily="2" charset="-122"/>
                <a:ea typeface="宋体" panose="02010600030101010101" pitchFamily="2" charset="-122"/>
                <a:cs typeface="楷体" panose="02010609060101010101" charset="-122"/>
              </a:rPr>
              <a:t/>
            </a:r>
            <a:br>
              <a:rPr lang="zh-CN" altLang="en-US" sz="4800" b="1" dirty="0">
                <a:solidFill>
                  <a:srgbClr val="FF0000"/>
                </a:solidFill>
                <a:latin typeface="宋体" panose="02010600030101010101" pitchFamily="2" charset="-122"/>
                <a:ea typeface="宋体" panose="02010600030101010101" pitchFamily="2" charset="-122"/>
                <a:cs typeface="楷体" panose="02010609060101010101" charset="-122"/>
              </a:rPr>
            </a:br>
            <a:r>
              <a:rPr lang="zh-CN" altLang="en-US" sz="4800" b="1" dirty="0">
                <a:solidFill>
                  <a:srgbClr val="FF0000"/>
                </a:solidFill>
                <a:latin typeface="宋体" panose="02010600030101010101" pitchFamily="2" charset="-122"/>
                <a:ea typeface="宋体" panose="02010600030101010101" pitchFamily="2" charset="-122"/>
                <a:cs typeface="楷体" panose="02010609060101010101" charset="-122"/>
              </a:rPr>
              <a:t>第</a:t>
            </a:r>
            <a:r>
              <a:rPr lang="en-US" altLang="zh-CN" sz="4800" b="1" dirty="0">
                <a:solidFill>
                  <a:srgbClr val="FF0000"/>
                </a:solidFill>
                <a:latin typeface="宋体" panose="02010600030101010101" pitchFamily="2" charset="-122"/>
                <a:ea typeface="宋体" panose="02010600030101010101" pitchFamily="2" charset="-122"/>
                <a:cs typeface="楷体" panose="02010609060101010101" charset="-122"/>
              </a:rPr>
              <a:t>4</a:t>
            </a:r>
            <a:r>
              <a:rPr lang="zh-CN" altLang="en-US" sz="4800" b="1" dirty="0">
                <a:solidFill>
                  <a:srgbClr val="FF0000"/>
                </a:solidFill>
                <a:latin typeface="宋体" panose="02010600030101010101" pitchFamily="2" charset="-122"/>
                <a:ea typeface="宋体" panose="02010600030101010101" pitchFamily="2" charset="-122"/>
                <a:cs typeface="楷体" panose="02010609060101010101" charset="-122"/>
              </a:rPr>
              <a:t>节  电动机</a:t>
            </a:r>
          </a:p>
        </p:txBody>
      </p:sp>
      <p:pic>
        <p:nvPicPr>
          <p:cNvPr id="7" name="图片 3"/>
          <p:cNvPicPr>
            <a:picLocks noChangeAspect="1"/>
          </p:cNvPicPr>
          <p:nvPr/>
        </p:nvPicPr>
        <p:blipFill>
          <a:blip r:embed="rId6" cstate="print"/>
          <a:srcRect/>
          <a:stretch>
            <a:fillRect/>
          </a:stretch>
        </p:blipFill>
        <p:spPr bwMode="auto">
          <a:xfrm>
            <a:off x="7784758" y="18437"/>
            <a:ext cx="1321424" cy="520757"/>
          </a:xfrm>
          <a:prstGeom prst="rect">
            <a:avLst/>
          </a:prstGeom>
          <a:noFill/>
          <a:ln w="9525">
            <a:noFill/>
            <a:miter lim="800000"/>
            <a:headEnd/>
            <a:tailEnd/>
          </a:ln>
        </p:spPr>
      </p:pic>
      <p:sp>
        <p:nvSpPr>
          <p:cNvPr id="8" name="圆角矩形 7"/>
          <p:cNvSpPr/>
          <p:nvPr/>
        </p:nvSpPr>
        <p:spPr>
          <a:xfrm>
            <a:off x="4877" y="-2726"/>
            <a:ext cx="3561908" cy="435611"/>
          </a:xfrm>
          <a:prstGeom prst="roundRect">
            <a:avLst/>
          </a:prstGeom>
          <a:solidFill>
            <a:srgbClr val="0070C0"/>
          </a:solidFill>
          <a:ln w="25400" cap="flat" cmpd="sng" algn="ctr">
            <a:noFill/>
            <a:prstDash val="solid"/>
          </a:ln>
          <a:effectLst/>
        </p:spPr>
        <p:txBody>
          <a:bodyPr anchor="ctr"/>
          <a:lstStyle/>
          <a:p>
            <a:pPr algn="ctr" eaLnBrk="0" fontAlgn="base" hangingPunct="0">
              <a:spcBef>
                <a:spcPct val="0"/>
              </a:spcBef>
              <a:spcAft>
                <a:spcPct val="0"/>
              </a:spcAft>
              <a:defRPr/>
            </a:pPr>
            <a:endParaRPr lang="zh-CN" altLang="en-US" kern="0" dirty="0">
              <a:solidFill>
                <a:prstClr val="black"/>
              </a:solidFill>
              <a:latin typeface="Times New Roman" panose="02020603050405020304"/>
              <a:ea typeface="黑体" panose="02010609060101010101" pitchFamily="49" charset="-122"/>
            </a:endParaRPr>
          </a:p>
        </p:txBody>
      </p:sp>
      <p:sp>
        <p:nvSpPr>
          <p:cNvPr id="9" name="文本框 1"/>
          <p:cNvSpPr txBox="1"/>
          <p:nvPr/>
        </p:nvSpPr>
        <p:spPr>
          <a:xfrm>
            <a:off x="72712" y="16299"/>
            <a:ext cx="3338624" cy="400110"/>
          </a:xfrm>
          <a:prstGeom prst="rect">
            <a:avLst/>
          </a:prstGeom>
          <a:no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a:t>
            </a:r>
            <a:r>
              <a:rPr lang="zh-CN" altLang="en-US" sz="2000" b="1" dirty="0" smtClean="0">
                <a:solidFill>
                  <a:prstClr val="white"/>
                </a:solidFill>
                <a:latin typeface="宋体" panose="02010600030101010101" pitchFamily="2" charset="-122"/>
                <a:ea typeface="宋体" panose="02010600030101010101" pitchFamily="2" charset="-122"/>
              </a:rPr>
              <a:t>版 物理 </a:t>
            </a:r>
            <a:r>
              <a:rPr lang="zh-CN" altLang="en-US" sz="2000" b="1" dirty="0">
                <a:solidFill>
                  <a:prstClr val="white"/>
                </a:solidFill>
                <a:latin typeface="宋体" panose="02010600030101010101" pitchFamily="2" charset="-122"/>
                <a:ea typeface="宋体" panose="02010600030101010101" pitchFamily="2" charset="-122"/>
              </a:rPr>
              <a:t>九</a:t>
            </a:r>
            <a:r>
              <a:rPr lang="zh-CN" altLang="en-US" sz="2000" b="1" dirty="0" smtClean="0">
                <a:solidFill>
                  <a:prstClr val="white"/>
                </a:solidFill>
                <a:latin typeface="宋体" panose="02010600030101010101" pitchFamily="2" charset="-122"/>
                <a:ea typeface="宋体" panose="02010600030101010101" pitchFamily="2" charset="-122"/>
              </a:rPr>
              <a:t>年级 下册</a:t>
            </a:r>
            <a:endParaRPr lang="zh-CN" altLang="en-US" sz="2000" b="1" dirty="0">
              <a:solidFill>
                <a:prstClr val="white"/>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1"/>
          <p:cNvSpPr txBox="1"/>
          <p:nvPr/>
        </p:nvSpPr>
        <p:spPr>
          <a:xfrm>
            <a:off x="410844" y="4148136"/>
            <a:ext cx="3813175" cy="73723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100" b="1" dirty="0">
                <a:latin typeface="宋体" panose="02010600030101010101" pitchFamily="2" charset="-122"/>
                <a:ea typeface="宋体" panose="02010600030101010101" pitchFamily="2" charset="-122"/>
              </a:rPr>
              <a:t>通电线圈在磁场中两边受力，但</a:t>
            </a:r>
            <a:r>
              <a:rPr lang="zh-CN" altLang="en-US" sz="2100" b="1" dirty="0">
                <a:solidFill>
                  <a:srgbClr val="FF0000"/>
                </a:solidFill>
                <a:latin typeface="宋体" panose="02010600030101010101" pitchFamily="2" charset="-122"/>
                <a:ea typeface="宋体" panose="02010600030101010101" pitchFamily="2" charset="-122"/>
              </a:rPr>
              <a:t>方向相反</a:t>
            </a:r>
            <a:r>
              <a:rPr lang="zh-CN" altLang="en-US" sz="2100" b="1" dirty="0">
                <a:latin typeface="宋体" panose="02010600030101010101" pitchFamily="2" charset="-122"/>
                <a:ea typeface="宋体" panose="02010600030101010101" pitchFamily="2" charset="-122"/>
              </a:rPr>
              <a:t>，发生顺时针转动。</a:t>
            </a:r>
          </a:p>
        </p:txBody>
      </p:sp>
      <p:pic>
        <p:nvPicPr>
          <p:cNvPr id="32815" name="图片 32814" descr="CW3MFAG1O27`3[(WMEUAD@R"/>
          <p:cNvPicPr>
            <a:picLocks noChangeAspect="1"/>
          </p:cNvPicPr>
          <p:nvPr/>
        </p:nvPicPr>
        <p:blipFill>
          <a:blip r:embed="rId2" cstate="print"/>
          <a:stretch>
            <a:fillRect/>
          </a:stretch>
        </p:blipFill>
        <p:spPr>
          <a:xfrm>
            <a:off x="818515" y="971550"/>
            <a:ext cx="2997835" cy="2904490"/>
          </a:xfrm>
          <a:prstGeom prst="rect">
            <a:avLst/>
          </a:prstGeom>
          <a:noFill/>
          <a:ln w="9525">
            <a:noFill/>
          </a:ln>
        </p:spPr>
      </p:pic>
      <p:pic>
        <p:nvPicPr>
          <p:cNvPr id="31790" name="图片 31789" descr="U_1{3NIS9H~SJY(M}}ARTX5"/>
          <p:cNvPicPr>
            <a:picLocks noChangeAspect="1"/>
          </p:cNvPicPr>
          <p:nvPr/>
        </p:nvPicPr>
        <p:blipFill>
          <a:blip r:embed="rId3" cstate="print"/>
          <a:stretch>
            <a:fillRect/>
          </a:stretch>
        </p:blipFill>
        <p:spPr>
          <a:xfrm>
            <a:off x="5271135" y="946467"/>
            <a:ext cx="2824480" cy="2954655"/>
          </a:xfrm>
          <a:prstGeom prst="rect">
            <a:avLst/>
          </a:prstGeom>
          <a:noFill/>
          <a:ln w="9525">
            <a:noFill/>
          </a:ln>
        </p:spPr>
      </p:pic>
      <p:sp>
        <p:nvSpPr>
          <p:cNvPr id="31746" name="矩形 39"/>
          <p:cNvSpPr/>
          <p:nvPr/>
        </p:nvSpPr>
        <p:spPr>
          <a:xfrm>
            <a:off x="4675813" y="3956120"/>
            <a:ext cx="4251325" cy="101473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zh-CN" altLang="en-US" sz="2000" b="1" dirty="0">
                <a:latin typeface="宋体" panose="02010600030101010101" pitchFamily="2" charset="-122"/>
                <a:ea typeface="宋体" panose="02010600030101010101" pitchFamily="2" charset="-122"/>
              </a:rPr>
              <a:t>当线圈的平面与磁场垂直时，通电线圈受</a:t>
            </a:r>
            <a:r>
              <a:rPr lang="zh-CN" altLang="en-US" sz="2000" b="1" dirty="0">
                <a:solidFill>
                  <a:srgbClr val="FF0000"/>
                </a:solidFill>
                <a:latin typeface="宋体" panose="02010600030101010101" pitchFamily="2" charset="-122"/>
                <a:ea typeface="宋体" panose="02010600030101010101" pitchFamily="2" charset="-122"/>
              </a:rPr>
              <a:t>平衡力</a:t>
            </a:r>
            <a:r>
              <a:rPr lang="zh-CN" altLang="en-US" sz="2000" b="1" dirty="0">
                <a:latin typeface="宋体" panose="02010600030101010101" pitchFamily="2" charset="-122"/>
                <a:ea typeface="宋体" panose="02010600030101010101" pitchFamily="2" charset="-122"/>
              </a:rPr>
              <a:t>作用，达到平衡位置。</a:t>
            </a:r>
            <a:r>
              <a:rPr lang="zh-CN" altLang="en-US" sz="2000" b="1" dirty="0">
                <a:latin typeface="宋体" panose="02010600030101010101" pitchFamily="2" charset="-122"/>
                <a:ea typeface="宋体" panose="02010600030101010101" pitchFamily="2" charset="-122"/>
                <a:sym typeface="+mn-ea"/>
              </a:rPr>
              <a:t>这时由于</a:t>
            </a:r>
            <a:r>
              <a:rPr lang="zh-CN" altLang="en-US" sz="2000" b="1" dirty="0">
                <a:solidFill>
                  <a:srgbClr val="FF0000"/>
                </a:solidFill>
                <a:latin typeface="宋体" panose="02010600030101010101" pitchFamily="2" charset="-122"/>
                <a:ea typeface="宋体" panose="02010600030101010101" pitchFamily="2" charset="-122"/>
                <a:sym typeface="+mn-ea"/>
              </a:rPr>
              <a:t>惯性</a:t>
            </a:r>
            <a:r>
              <a:rPr lang="zh-CN" altLang="en-US" sz="2000" b="1" dirty="0">
                <a:latin typeface="宋体" panose="02010600030101010101" pitchFamily="2" charset="-122"/>
                <a:ea typeface="宋体" panose="02010600030101010101" pitchFamily="2" charset="-122"/>
                <a:sym typeface="+mn-ea"/>
              </a:rPr>
              <a:t>，线圈还会继续转动。</a:t>
            </a:r>
            <a:endParaRPr lang="zh-CN" altLang="en-US" sz="2000" b="1" dirty="0">
              <a:latin typeface="宋体" panose="02010600030101010101" pitchFamily="2" charset="-122"/>
              <a:ea typeface="宋体" panose="02010600030101010101" pitchFamily="2" charset="-122"/>
            </a:endParaRPr>
          </a:p>
        </p:txBody>
      </p:sp>
      <p:cxnSp>
        <p:nvCxnSpPr>
          <p:cNvPr id="3" name="直接连接符 2"/>
          <p:cNvCxnSpPr/>
          <p:nvPr/>
        </p:nvCxnSpPr>
        <p:spPr>
          <a:xfrm>
            <a:off x="4572000" y="855980"/>
            <a:ext cx="0" cy="41681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816350" y="435000"/>
            <a:ext cx="1454785" cy="460375"/>
          </a:xfrm>
          <a:prstGeom prst="rect">
            <a:avLst/>
          </a:prstGeom>
          <a:gradFill>
            <a:gsLst>
              <a:gs pos="0">
                <a:schemeClr val="accent2">
                  <a:lumMod val="60000"/>
                  <a:lumOff val="40000"/>
                </a:schemeClr>
              </a:gs>
              <a:gs pos="100000">
                <a:schemeClr val="accent4">
                  <a:lumMod val="20000"/>
                  <a:lumOff val="80000"/>
                </a:schemeClr>
              </a:gs>
            </a:gsLst>
            <a:lin ang="5400000" scaled="0"/>
          </a:gradFill>
          <a:ln>
            <a:solidFill>
              <a:srgbClr val="FFC000"/>
            </a:solidFill>
          </a:ln>
        </p:spPr>
        <p:txBody>
          <a:bodyPr wrap="square" rtlCol="0">
            <a:spAutoFit/>
          </a:bodyPr>
          <a:lstStyle/>
          <a:p>
            <a:r>
              <a:rPr lang="zh-CN" altLang="en-US" sz="2400" b="1" dirty="0">
                <a:latin typeface="宋体" panose="02010600030101010101" pitchFamily="2" charset="-122"/>
                <a:ea typeface="宋体" panose="02010600030101010101" pitchFamily="2" charset="-122"/>
                <a:cs typeface="宋体" panose="02010600030101010101" pitchFamily="2" charset="-122"/>
              </a:rPr>
              <a:t>现象分析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17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1"/>
          <p:cNvSpPr/>
          <p:nvPr/>
        </p:nvSpPr>
        <p:spPr>
          <a:xfrm>
            <a:off x="162074" y="4092257"/>
            <a:ext cx="4337685" cy="70788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zh-CN" altLang="en-US" sz="2000" b="1" dirty="0">
                <a:solidFill>
                  <a:schemeClr val="dk1"/>
                </a:solidFill>
                <a:latin typeface="宋体" panose="02010600030101010101" pitchFamily="2" charset="-122"/>
                <a:ea typeface="宋体" panose="02010600030101010101" pitchFamily="2" charset="-122"/>
              </a:rPr>
              <a:t>线圈靠惯性越过平衡位置后，磁场力作用的结果使线圈逆时针旋转。</a:t>
            </a:r>
          </a:p>
        </p:txBody>
      </p:sp>
      <p:pic>
        <p:nvPicPr>
          <p:cNvPr id="30757" name="图片 30756" descr="1$D_O3S]}1R~B}~OX5LJ%)O"/>
          <p:cNvPicPr>
            <a:picLocks noChangeAspect="1"/>
          </p:cNvPicPr>
          <p:nvPr/>
        </p:nvPicPr>
        <p:blipFill>
          <a:blip r:embed="rId2" cstate="print"/>
          <a:stretch>
            <a:fillRect/>
          </a:stretch>
        </p:blipFill>
        <p:spPr>
          <a:xfrm>
            <a:off x="894715" y="856615"/>
            <a:ext cx="3131820" cy="3107055"/>
          </a:xfrm>
          <a:prstGeom prst="rect">
            <a:avLst/>
          </a:prstGeom>
          <a:noFill/>
          <a:ln w="9525">
            <a:noFill/>
          </a:ln>
        </p:spPr>
      </p:pic>
      <p:pic>
        <p:nvPicPr>
          <p:cNvPr id="29742" name="图片 29741" descr="U_1{3NIS9H~SJY(M}}ARTX5"/>
          <p:cNvPicPr>
            <a:picLocks noChangeAspect="1"/>
          </p:cNvPicPr>
          <p:nvPr/>
        </p:nvPicPr>
        <p:blipFill>
          <a:blip r:embed="rId3" cstate="print"/>
          <a:stretch>
            <a:fillRect/>
          </a:stretch>
        </p:blipFill>
        <p:spPr>
          <a:xfrm>
            <a:off x="5313045" y="786130"/>
            <a:ext cx="3037840" cy="3177540"/>
          </a:xfrm>
          <a:prstGeom prst="rect">
            <a:avLst/>
          </a:prstGeom>
          <a:noFill/>
          <a:ln w="9525">
            <a:noFill/>
          </a:ln>
        </p:spPr>
      </p:pic>
      <p:sp>
        <p:nvSpPr>
          <p:cNvPr id="29741" name="矩形 44"/>
          <p:cNvSpPr/>
          <p:nvPr/>
        </p:nvSpPr>
        <p:spPr>
          <a:xfrm>
            <a:off x="4972050" y="4253865"/>
            <a:ext cx="3769360" cy="41402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zh-CN" altLang="en-US" sz="2000" b="1" dirty="0">
                <a:solidFill>
                  <a:schemeClr val="dk1"/>
                </a:solidFill>
                <a:latin typeface="宋体" panose="02010600030101010101" pitchFamily="2" charset="-122"/>
                <a:ea typeface="宋体" panose="02010600030101010101" pitchFamily="2" charset="-122"/>
              </a:rPr>
              <a:t>通电线圈最后静止在平衡位置。</a:t>
            </a:r>
          </a:p>
        </p:txBody>
      </p:sp>
      <p:cxnSp>
        <p:nvCxnSpPr>
          <p:cNvPr id="5" name="直接连接符 4"/>
          <p:cNvCxnSpPr/>
          <p:nvPr/>
        </p:nvCxnSpPr>
        <p:spPr>
          <a:xfrm>
            <a:off x="4572000" y="855980"/>
            <a:ext cx="0" cy="41681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5" name="文本框 4"/>
          <p:cNvSpPr txBox="1"/>
          <p:nvPr/>
        </p:nvSpPr>
        <p:spPr>
          <a:xfrm>
            <a:off x="3816350" y="435000"/>
            <a:ext cx="1454785" cy="460375"/>
          </a:xfrm>
          <a:prstGeom prst="rect">
            <a:avLst/>
          </a:prstGeom>
          <a:gradFill>
            <a:gsLst>
              <a:gs pos="0">
                <a:schemeClr val="accent2">
                  <a:lumMod val="60000"/>
                  <a:lumOff val="40000"/>
                </a:schemeClr>
              </a:gs>
              <a:gs pos="100000">
                <a:schemeClr val="accent4">
                  <a:lumMod val="20000"/>
                  <a:lumOff val="80000"/>
                </a:schemeClr>
              </a:gs>
            </a:gsLst>
            <a:lin ang="5400000" scaled="0"/>
          </a:gradFill>
          <a:ln>
            <a:solidFill>
              <a:srgbClr val="FFC000"/>
            </a:solidFill>
          </a:ln>
        </p:spPr>
        <p:txBody>
          <a:bodyPr wrap="square" rtlCol="0">
            <a:spAutoFit/>
          </a:bodyPr>
          <a:lstStyle/>
          <a:p>
            <a:r>
              <a:rPr lang="zh-CN" altLang="en-US" sz="2400" b="1" dirty="0">
                <a:latin typeface="宋体" panose="02010600030101010101" pitchFamily="2" charset="-122"/>
                <a:ea typeface="宋体" panose="02010600030101010101" pitchFamily="2" charset="-122"/>
                <a:cs typeface="宋体" panose="02010600030101010101" pitchFamily="2" charset="-122"/>
              </a:rPr>
              <a:t>现象分析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297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p:cNvSpPr/>
          <p:nvPr/>
        </p:nvSpPr>
        <p:spPr>
          <a:xfrm>
            <a:off x="128270" y="945242"/>
            <a:ext cx="8964295" cy="1304806"/>
          </a:xfrm>
          <a:custGeom>
            <a:avLst/>
            <a:gdLst>
              <a:gd name="txL" fmla="*/ 0 w 7715336"/>
              <a:gd name="txT" fmla="*/ 125465 h 1505545"/>
              <a:gd name="txR" fmla="*/ 7589868 w 7715336"/>
              <a:gd name="txB" fmla="*/ 1505545 h 1505545"/>
            </a:gdLst>
            <a:ahLst/>
            <a:cxnLst>
              <a:cxn ang="0">
                <a:pos x="7715336" y="752773"/>
              </a:cxn>
              <a:cxn ang="5898240">
                <a:pos x="3857668" y="1505545"/>
              </a:cxn>
              <a:cxn ang="11796480">
                <a:pos x="0" y="752773"/>
              </a:cxn>
              <a:cxn ang="17694720">
                <a:pos x="3857668" y="0"/>
              </a:cxn>
            </a:cxnLst>
            <a:rect l="txL" t="txT" r="txR" b="txB"/>
            <a:pathLst>
              <a:path w="7715336" h="1505545">
                <a:moveTo>
                  <a:pt x="0" y="0"/>
                </a:moveTo>
                <a:lnTo>
                  <a:pt x="7464407" y="0"/>
                </a:lnTo>
                <a:lnTo>
                  <a:pt x="7715336" y="250929"/>
                </a:lnTo>
                <a:lnTo>
                  <a:pt x="7715336" y="1505545"/>
                </a:lnTo>
                <a:lnTo>
                  <a:pt x="0" y="1505545"/>
                </a:lnTo>
                <a:close/>
              </a:path>
            </a:pathLst>
          </a:custGeom>
          <a:noFill/>
          <a:ln w="38100" cap="flat" cmpd="sng">
            <a:solidFill>
              <a:schemeClr val="bg1"/>
            </a:solidFill>
            <a:prstDash val="solid"/>
            <a:miter/>
            <a:headEnd type="none" w="med" len="med"/>
            <a:tailEnd type="none" w="med" len="med"/>
          </a:ln>
        </p:spPr>
        <p:txBody>
          <a:bodyPr wrap="square">
            <a:spAutoFit/>
          </a:bodyPr>
          <a:lstStyle/>
          <a:p>
            <a:r>
              <a:rPr lang="zh-CN" altLang="en-US" sz="2400" b="1" dirty="0">
                <a:solidFill>
                  <a:srgbClr val="0000FF"/>
                </a:solidFill>
                <a:latin typeface="黑体" panose="02010609060101010101" pitchFamily="49" charset="-122"/>
                <a:ea typeface="黑体" panose="02010609060101010101" pitchFamily="49" charset="-122"/>
              </a:rPr>
              <a:t>设计思路：</a:t>
            </a:r>
            <a:r>
              <a:rPr lang="zh-CN" altLang="en-US" sz="2400" b="1" dirty="0">
                <a:latin typeface="楷体" panose="02010609060101010101" charset="-122"/>
                <a:ea typeface="楷体" panose="02010609060101010101" charset="-122"/>
              </a:rPr>
              <a:t>如果在线圈越过平衡位置后停止对线圈供电，由于惯性，线圈继续转动。转动半周后再继续供电，线圈不就可以持续转下去了吗？</a:t>
            </a:r>
          </a:p>
        </p:txBody>
      </p:sp>
      <p:sp>
        <p:nvSpPr>
          <p:cNvPr id="5" name="文本框 4"/>
          <p:cNvSpPr txBox="1"/>
          <p:nvPr/>
        </p:nvSpPr>
        <p:spPr>
          <a:xfrm>
            <a:off x="2738755" y="2219960"/>
            <a:ext cx="6353810" cy="2676525"/>
          </a:xfrm>
          <a:prstGeom prst="rect">
            <a:avLst/>
          </a:prstGeom>
          <a:solidFill>
            <a:schemeClr val="bg1"/>
          </a:solidFill>
        </p:spPr>
        <p:txBody>
          <a:bodyPr wrap="square" rtlCol="0" anchor="t">
            <a:spAutoFit/>
          </a:bodyPr>
          <a:lstStyle/>
          <a:p>
            <a:r>
              <a:rPr lang="zh-CN" altLang="en-US" sz="2400" b="1" dirty="0">
                <a:latin typeface="宋体" panose="02010600030101010101" pitchFamily="2" charset="-122"/>
                <a:ea typeface="宋体" panose="02010600030101010101" pitchFamily="2" charset="-122"/>
                <a:cs typeface="楷体" panose="02010609060101010101" charset="-122"/>
                <a:sym typeface="+mn-ea"/>
              </a:rPr>
              <a:t>将线圈一端的漆皮全部刮掉，另一端的漆皮</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sym typeface="+mn-ea"/>
              </a:rPr>
              <a:t>只刮掉半周</a:t>
            </a:r>
            <a:r>
              <a:rPr lang="zh-CN" altLang="en-US" sz="2400" b="1" dirty="0">
                <a:latin typeface="宋体" panose="02010600030101010101" pitchFamily="2" charset="-122"/>
                <a:ea typeface="宋体" panose="02010600030101010101" pitchFamily="2" charset="-122"/>
                <a:cs typeface="楷体" panose="02010609060101010101" charset="-122"/>
                <a:sym typeface="+mn-ea"/>
              </a:rPr>
              <a:t>，从而保证给线圈适时供电或停电。这种设计，线圈每转一周，</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sym typeface="+mn-ea"/>
              </a:rPr>
              <a:t>只有半周获得动力</a:t>
            </a:r>
            <a:r>
              <a:rPr lang="zh-CN" altLang="en-US" sz="2400" b="1" dirty="0">
                <a:latin typeface="宋体" panose="02010600030101010101" pitchFamily="2" charset="-122"/>
                <a:ea typeface="宋体" panose="02010600030101010101" pitchFamily="2" charset="-122"/>
                <a:cs typeface="楷体" panose="02010609060101010101" charset="-122"/>
                <a:sym typeface="+mn-ea"/>
              </a:rPr>
              <a:t>，在另半周线圈将要受到阻碍它转动的力时没有电流通过，线圈不受力；当线圈靠惯性转过这半周后，又回到原来的状态，线圈又受到向同方向转动的力，以保证线圈继续持续转动下去。</a:t>
            </a:r>
          </a:p>
        </p:txBody>
      </p:sp>
      <p:pic>
        <p:nvPicPr>
          <p:cNvPr id="16" name="图片 15" descr="timg"/>
          <p:cNvPicPr>
            <a:picLocks noChangeAspect="1"/>
          </p:cNvPicPr>
          <p:nvPr/>
        </p:nvPicPr>
        <p:blipFill>
          <a:blip r:embed="rId2" cstate="print"/>
          <a:stretch>
            <a:fillRect/>
          </a:stretch>
        </p:blipFill>
        <p:spPr>
          <a:xfrm>
            <a:off x="81439" y="2365031"/>
            <a:ext cx="2727960" cy="2363153"/>
          </a:xfrm>
          <a:prstGeom prst="rect">
            <a:avLst/>
          </a:prstGeom>
        </p:spPr>
      </p:pic>
      <p:grpSp>
        <p:nvGrpSpPr>
          <p:cNvPr id="13" name="组合 12"/>
          <p:cNvGrpSpPr/>
          <p:nvPr/>
        </p:nvGrpSpPr>
        <p:grpSpPr>
          <a:xfrm>
            <a:off x="1882861" y="588572"/>
            <a:ext cx="5472209" cy="461326"/>
            <a:chOff x="634" y="1039"/>
            <a:chExt cx="4609" cy="449"/>
          </a:xfrm>
        </p:grpSpPr>
        <p:sp>
          <p:nvSpPr>
            <p:cNvPr id="14" name="圆角矩形 13"/>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15" name="文本框 13316"/>
            <p:cNvSpPr txBox="1"/>
            <p:nvPr/>
          </p:nvSpPr>
          <p:spPr>
            <a:xfrm>
              <a:off x="935" y="1039"/>
              <a:ext cx="4230" cy="449"/>
            </a:xfrm>
            <a:prstGeom prst="rect">
              <a:avLst/>
            </a:prstGeom>
            <a:noFill/>
            <a:ln w="28575">
              <a:noFill/>
            </a:ln>
          </p:spPr>
          <p:txBody>
            <a:bodyPr wrap="square">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如何使线圈持续地转动下去？</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6625" descr="20"/>
          <p:cNvPicPr>
            <a:picLocks noChangeAspect="1"/>
          </p:cNvPicPr>
          <p:nvPr/>
        </p:nvPicPr>
        <p:blipFill>
          <a:blip r:embed="rId2" cstate="print"/>
          <a:stretch>
            <a:fillRect/>
          </a:stretch>
        </p:blipFill>
        <p:spPr>
          <a:xfrm>
            <a:off x="3989129" y="2292471"/>
            <a:ext cx="2665982" cy="2536615"/>
          </a:xfrm>
          <a:prstGeom prst="rect">
            <a:avLst/>
          </a:prstGeom>
          <a:noFill/>
          <a:ln w="9525">
            <a:noFill/>
          </a:ln>
        </p:spPr>
      </p:pic>
      <p:sp>
        <p:nvSpPr>
          <p:cNvPr id="26627" name="Text Box 2"/>
          <p:cNvSpPr txBox="1"/>
          <p:nvPr/>
        </p:nvSpPr>
        <p:spPr>
          <a:xfrm>
            <a:off x="6787773" y="2660385"/>
            <a:ext cx="1926431" cy="1863725"/>
          </a:xfrm>
          <a:prstGeom prst="rect">
            <a:avLst/>
          </a:prstGeom>
          <a:noFill/>
          <a:ln w="9525">
            <a:noFill/>
          </a:ln>
        </p:spPr>
        <p:txBody>
          <a:bodyPr wrap="square">
            <a:spAutoFit/>
          </a:bodyPr>
          <a:lstStyle/>
          <a:p>
            <a:pPr algn="just">
              <a:lnSpc>
                <a:spcPct val="120000"/>
              </a:lnSpc>
            </a:pPr>
            <a:r>
              <a:rPr lang="zh-CN" altLang="en-US" sz="2400" b="1" dirty="0">
                <a:latin typeface="宋体" panose="02010600030101010101" pitchFamily="2" charset="-122"/>
                <a:ea typeface="宋体" panose="02010600030101010101" pitchFamily="2" charset="-122"/>
              </a:rPr>
              <a:t>通过</a:t>
            </a:r>
            <a:r>
              <a:rPr lang="zh-CN" altLang="en-US" sz="2400" b="1" dirty="0">
                <a:solidFill>
                  <a:srgbClr val="CC0000"/>
                </a:solidFill>
                <a:latin typeface="宋体" panose="02010600030101010101" pitchFamily="2" charset="-122"/>
                <a:ea typeface="宋体" panose="02010600030101010101" pitchFamily="2" charset="-122"/>
              </a:rPr>
              <a:t>换向器</a:t>
            </a:r>
            <a:r>
              <a:rPr lang="zh-CN" altLang="en-US" sz="2400" b="1" dirty="0">
                <a:latin typeface="宋体" panose="02010600030101010101" pitchFamily="2" charset="-122"/>
                <a:ea typeface="宋体" panose="02010600030101010101" pitchFamily="2" charset="-122"/>
              </a:rPr>
              <a:t>可以使线圈中电流</a:t>
            </a:r>
            <a:r>
              <a:rPr lang="zh-CN" altLang="en-US" sz="2400" b="1" dirty="0">
                <a:solidFill>
                  <a:srgbClr val="FF0000"/>
                </a:solidFill>
                <a:latin typeface="宋体" panose="02010600030101010101" pitchFamily="2" charset="-122"/>
                <a:ea typeface="宋体" panose="02010600030101010101" pitchFamily="2" charset="-122"/>
              </a:rPr>
              <a:t>每半周改变一次</a:t>
            </a:r>
            <a:r>
              <a:rPr lang="zh-CN" altLang="en-US" sz="2400" b="1" dirty="0">
                <a:latin typeface="宋体" panose="02010600030101010101" pitchFamily="2" charset="-122"/>
                <a:ea typeface="宋体" panose="02010600030101010101" pitchFamily="2" charset="-122"/>
              </a:rPr>
              <a:t>。</a:t>
            </a:r>
          </a:p>
        </p:txBody>
      </p:sp>
      <p:sp>
        <p:nvSpPr>
          <p:cNvPr id="26628" name="AutoShape 4"/>
          <p:cNvSpPr/>
          <p:nvPr/>
        </p:nvSpPr>
        <p:spPr>
          <a:xfrm>
            <a:off x="1432797" y="4299559"/>
            <a:ext cx="1796891" cy="378619"/>
          </a:xfrm>
          <a:prstGeom prst="wedgeRectCallout">
            <a:avLst>
              <a:gd name="adj1" fmla="val 124503"/>
              <a:gd name="adj2" fmla="val -61572"/>
            </a:avLst>
          </a:prstGeom>
          <a:noFill/>
          <a:ln w="28575" cap="flat" cmpd="sng">
            <a:solidFill>
              <a:srgbClr val="0066CC"/>
            </a:solidFill>
            <a:prstDash val="solid"/>
            <a:miter/>
            <a:headEnd type="none" w="med" len="med"/>
            <a:tailEnd type="none" w="med" len="med"/>
          </a:ln>
        </p:spPr>
        <p:txBody>
          <a:bodyPr/>
          <a:lstStyle/>
          <a:p>
            <a:pPr algn="ctr"/>
            <a:r>
              <a:rPr lang="zh-CN" altLang="en-US" sz="2100" b="1" dirty="0">
                <a:latin typeface="楷体" panose="02010609060101010101" charset="-122"/>
                <a:ea typeface="楷体" panose="02010609060101010101" charset="-122"/>
              </a:rPr>
              <a:t>两个铜半环</a:t>
            </a:r>
          </a:p>
        </p:txBody>
      </p:sp>
      <p:sp>
        <p:nvSpPr>
          <p:cNvPr id="26629" name="AutoShape 5"/>
          <p:cNvSpPr/>
          <p:nvPr/>
        </p:nvSpPr>
        <p:spPr>
          <a:xfrm>
            <a:off x="2331243" y="3159537"/>
            <a:ext cx="747713" cy="401241"/>
          </a:xfrm>
          <a:prstGeom prst="wedgeRectCallout">
            <a:avLst>
              <a:gd name="adj1" fmla="val 167133"/>
              <a:gd name="adj2" fmla="val 53784"/>
            </a:avLst>
          </a:prstGeom>
          <a:noFill/>
          <a:ln w="28575" cap="flat" cmpd="sng">
            <a:solidFill>
              <a:srgbClr val="0066CC"/>
            </a:solidFill>
            <a:prstDash val="solid"/>
            <a:miter/>
            <a:headEnd type="none" w="med" len="med"/>
            <a:tailEnd type="none" w="med" len="med"/>
          </a:ln>
        </p:spPr>
        <p:txBody>
          <a:bodyPr/>
          <a:lstStyle/>
          <a:p>
            <a:pPr>
              <a:spcBef>
                <a:spcPct val="50000"/>
              </a:spcBef>
            </a:pPr>
            <a:r>
              <a:rPr lang="zh-CN" altLang="en-US" sz="2100" b="1" dirty="0">
                <a:latin typeface="楷体" panose="02010609060101010101" charset="-122"/>
                <a:ea typeface="楷体" panose="02010609060101010101" charset="-122"/>
              </a:rPr>
              <a:t>电刷</a:t>
            </a:r>
          </a:p>
        </p:txBody>
      </p:sp>
      <p:sp>
        <p:nvSpPr>
          <p:cNvPr id="26630" name="椭圆 26629"/>
          <p:cNvSpPr/>
          <p:nvPr/>
        </p:nvSpPr>
        <p:spPr>
          <a:xfrm>
            <a:off x="3918823" y="3095387"/>
            <a:ext cx="1754981" cy="1593056"/>
          </a:xfrm>
          <a:prstGeom prst="ellipse">
            <a:avLst/>
          </a:prstGeom>
          <a:noFill/>
          <a:ln w="28575" cap="flat" cmpd="sng">
            <a:solidFill>
              <a:srgbClr val="CC0000"/>
            </a:solidFill>
            <a:prstDash val="dash"/>
            <a:headEnd type="none" w="med" len="med"/>
            <a:tailEnd type="none" w="med" len="med"/>
          </a:ln>
        </p:spPr>
        <p:txBody>
          <a:bodyPr/>
          <a:lstStyle/>
          <a:p>
            <a:endParaRPr lang="zh-CN" altLang="en-US" sz="1350"/>
          </a:p>
        </p:txBody>
      </p:sp>
      <p:sp>
        <p:nvSpPr>
          <p:cNvPr id="26631" name="文本框 26630"/>
          <p:cNvSpPr txBox="1"/>
          <p:nvPr/>
        </p:nvSpPr>
        <p:spPr>
          <a:xfrm>
            <a:off x="5755547" y="4556431"/>
            <a:ext cx="1184275" cy="414020"/>
          </a:xfrm>
          <a:prstGeom prst="rect">
            <a:avLst/>
          </a:prstGeom>
          <a:noFill/>
          <a:ln w="9525">
            <a:noFill/>
          </a:ln>
        </p:spPr>
        <p:txBody>
          <a:bodyPr wrap="square">
            <a:spAutoFit/>
          </a:bodyPr>
          <a:lstStyle/>
          <a:p>
            <a:pPr>
              <a:spcBef>
                <a:spcPct val="50000"/>
              </a:spcBef>
            </a:pPr>
            <a:r>
              <a:rPr lang="zh-CN" altLang="en-US" sz="2100" b="1" dirty="0">
                <a:solidFill>
                  <a:srgbClr val="0000FF"/>
                </a:solidFill>
                <a:latin typeface="楷体" panose="02010609060101010101" charset="-122"/>
                <a:ea typeface="楷体" panose="02010609060101010101" charset="-122"/>
              </a:rPr>
              <a:t>换向器</a:t>
            </a:r>
          </a:p>
        </p:txBody>
      </p:sp>
      <p:sp>
        <p:nvSpPr>
          <p:cNvPr id="27655" name="TextBox 1"/>
          <p:cNvSpPr/>
          <p:nvPr/>
        </p:nvSpPr>
        <p:spPr>
          <a:xfrm>
            <a:off x="219710" y="805266"/>
            <a:ext cx="8924290" cy="1425250"/>
          </a:xfrm>
          <a:custGeom>
            <a:avLst/>
            <a:gdLst>
              <a:gd name="txL" fmla="*/ 0 w 7715336"/>
              <a:gd name="txT" fmla="*/ 125465 h 1505545"/>
              <a:gd name="txR" fmla="*/ 7589868 w 7715336"/>
              <a:gd name="txB" fmla="*/ 1505545 h 1505545"/>
            </a:gdLst>
            <a:ahLst/>
            <a:cxnLst>
              <a:cxn ang="0">
                <a:pos x="7715336" y="752773"/>
              </a:cxn>
              <a:cxn ang="5898240">
                <a:pos x="3857668" y="1505545"/>
              </a:cxn>
              <a:cxn ang="11796480">
                <a:pos x="0" y="752773"/>
              </a:cxn>
              <a:cxn ang="17694720">
                <a:pos x="3857668" y="0"/>
              </a:cxn>
            </a:cxnLst>
            <a:rect l="txL" t="txT" r="txR" b="txB"/>
            <a:pathLst>
              <a:path w="7715336" h="1505545">
                <a:moveTo>
                  <a:pt x="0" y="0"/>
                </a:moveTo>
                <a:lnTo>
                  <a:pt x="7464407" y="0"/>
                </a:lnTo>
                <a:lnTo>
                  <a:pt x="7715336" y="250929"/>
                </a:lnTo>
                <a:lnTo>
                  <a:pt x="7715336" y="1505545"/>
                </a:lnTo>
                <a:lnTo>
                  <a:pt x="0" y="1505545"/>
                </a:lnTo>
                <a:close/>
              </a:path>
            </a:pathLst>
          </a:custGeom>
          <a:noFill/>
          <a:ln w="38100">
            <a:noFill/>
          </a:ln>
        </p:spPr>
        <p:txBody>
          <a:bodyPr wrap="square">
            <a:spAutoFit/>
          </a:bodyPr>
          <a:lstStyle/>
          <a:p>
            <a:pPr>
              <a:lnSpc>
                <a:spcPct val="120000"/>
              </a:lnSpc>
            </a:pPr>
            <a:r>
              <a:rPr lang="zh-CN" altLang="en-US" sz="2200" b="1" dirty="0" smtClean="0">
                <a:solidFill>
                  <a:schemeClr val="tx1"/>
                </a:solidFill>
                <a:latin typeface="楷体" panose="02010609060101010101" charset="-122"/>
                <a:ea typeface="楷体" panose="02010609060101010101" charset="-122"/>
              </a:rPr>
              <a:t>    如</a:t>
            </a:r>
            <a:r>
              <a:rPr lang="zh-CN" altLang="en-US" sz="2200" b="1" dirty="0">
                <a:solidFill>
                  <a:schemeClr val="tx1"/>
                </a:solidFill>
                <a:latin typeface="楷体" panose="02010609060101010101" charset="-122"/>
                <a:ea typeface="楷体" panose="02010609060101010101" charset="-122"/>
              </a:rPr>
              <a:t>果在线圈转动的后半周，不是停止给线圈供电，而是设法改变后半周的电流方向，使线圈在后半周也获得动力，线圈不就能转得更平稳、更有力了吗？</a:t>
            </a:r>
          </a:p>
        </p:txBody>
      </p:sp>
      <p:sp>
        <p:nvSpPr>
          <p:cNvPr id="4" name="TextBox 1"/>
          <p:cNvSpPr/>
          <p:nvPr/>
        </p:nvSpPr>
        <p:spPr>
          <a:xfrm>
            <a:off x="789626" y="2090179"/>
            <a:ext cx="7706308" cy="582144"/>
          </a:xfrm>
          <a:custGeom>
            <a:avLst/>
            <a:gdLst>
              <a:gd name="txL" fmla="*/ 0 w 7715336"/>
              <a:gd name="txT" fmla="*/ 125465 h 1505545"/>
              <a:gd name="txR" fmla="*/ 7589868 w 7715336"/>
              <a:gd name="txB" fmla="*/ 1505545 h 1505545"/>
            </a:gdLst>
            <a:ahLst/>
            <a:cxnLst>
              <a:cxn ang="0">
                <a:pos x="7715336" y="752773"/>
              </a:cxn>
              <a:cxn ang="5898240">
                <a:pos x="3857668" y="1505545"/>
              </a:cxn>
              <a:cxn ang="11796480">
                <a:pos x="0" y="752773"/>
              </a:cxn>
              <a:cxn ang="17694720">
                <a:pos x="3857668" y="0"/>
              </a:cxn>
            </a:cxnLst>
            <a:rect l="txL" t="txT" r="txR" b="txB"/>
            <a:pathLst>
              <a:path w="7715336" h="1505545">
                <a:moveTo>
                  <a:pt x="0" y="0"/>
                </a:moveTo>
                <a:lnTo>
                  <a:pt x="7464407" y="0"/>
                </a:lnTo>
                <a:lnTo>
                  <a:pt x="7715336" y="250929"/>
                </a:lnTo>
                <a:lnTo>
                  <a:pt x="7715336" y="1505545"/>
                </a:lnTo>
                <a:lnTo>
                  <a:pt x="0" y="1505545"/>
                </a:lnTo>
                <a:close/>
              </a:path>
            </a:pathLst>
          </a:custGeom>
          <a:noFill/>
          <a:ln w="38100">
            <a:noFill/>
          </a:ln>
        </p:spPr>
        <p:txBody>
          <a:bodyPr wrap="square">
            <a:spAutoFit/>
          </a:bodyPr>
          <a:lstStyle/>
          <a:p>
            <a:pPr>
              <a:lnSpc>
                <a:spcPct val="120000"/>
              </a:lnSpc>
            </a:pPr>
            <a:r>
              <a:rPr lang="zh-CN" altLang="en-US" sz="2400" b="1" dirty="0">
                <a:solidFill>
                  <a:schemeClr val="tx1"/>
                </a:solidFill>
                <a:latin typeface="宋体" panose="02010600030101010101" pitchFamily="2" charset="-122"/>
                <a:ea typeface="宋体" panose="02010600030101010101" pitchFamily="2" charset="-122"/>
              </a:rPr>
              <a:t>实际的电动机是通过</a:t>
            </a:r>
            <a:r>
              <a:rPr lang="zh-CN" altLang="en-US" sz="2400" b="1" dirty="0">
                <a:solidFill>
                  <a:srgbClr val="FF0000"/>
                </a:solidFill>
                <a:latin typeface="宋体" panose="02010600030101010101" pitchFamily="2" charset="-122"/>
                <a:ea typeface="宋体" panose="02010600030101010101" pitchFamily="2" charset="-122"/>
              </a:rPr>
              <a:t>换向器</a:t>
            </a:r>
            <a:r>
              <a:rPr lang="zh-CN" altLang="en-US" sz="2400" b="1" dirty="0">
                <a:solidFill>
                  <a:schemeClr val="tx1"/>
                </a:solidFill>
                <a:latin typeface="宋体" panose="02010600030101010101" pitchFamily="2" charset="-122"/>
                <a:ea typeface="宋体" panose="02010600030101010101" pitchFamily="2" charset="-122"/>
              </a:rPr>
              <a:t>来实现这一目的的。</a:t>
            </a:r>
          </a:p>
        </p:txBody>
      </p:sp>
      <p:grpSp>
        <p:nvGrpSpPr>
          <p:cNvPr id="21" name="组合 20"/>
          <p:cNvGrpSpPr/>
          <p:nvPr/>
        </p:nvGrpSpPr>
        <p:grpSpPr>
          <a:xfrm>
            <a:off x="3374624" y="538227"/>
            <a:ext cx="1981021" cy="461326"/>
            <a:chOff x="634" y="1039"/>
            <a:chExt cx="4609" cy="449"/>
          </a:xfrm>
        </p:grpSpPr>
        <p:sp>
          <p:nvSpPr>
            <p:cNvPr id="22" name="圆角矩形 21"/>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23" name="文本框 13316"/>
            <p:cNvSpPr txBox="1"/>
            <p:nvPr/>
          </p:nvSpPr>
          <p:spPr>
            <a:xfrm>
              <a:off x="935" y="1039"/>
              <a:ext cx="4230" cy="449"/>
            </a:xfrm>
            <a:prstGeom prst="rect">
              <a:avLst/>
            </a:prstGeom>
            <a:noFill/>
            <a:ln w="28575">
              <a:noFill/>
            </a:ln>
          </p:spPr>
          <p:txBody>
            <a:bodyPr wrap="square">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换向器</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6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6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6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6627"/>
                                        </p:tgtEl>
                                        <p:attrNameLst>
                                          <p:attrName>style.visibility</p:attrName>
                                        </p:attrNameLst>
                                      </p:cBhvr>
                                      <p:to>
                                        <p:strVal val="visible"/>
                                      </p:to>
                                    </p:set>
                                    <p:anim calcmode="lin" valueType="num">
                                      <p:cBhvr additive="base">
                                        <p:cTn id="31" dur="500"/>
                                        <p:tgtEl>
                                          <p:spTgt spid="26627"/>
                                        </p:tgtEl>
                                        <p:attrNameLst>
                                          <p:attrName>ppt_y</p:attrName>
                                        </p:attrNameLst>
                                      </p:cBhvr>
                                      <p:tavLst>
                                        <p:tav tm="0">
                                          <p:val>
                                            <p:strVal val="#ppt_y+#ppt_h*1.125000"/>
                                          </p:val>
                                        </p:tav>
                                        <p:tav tm="100000">
                                          <p:val>
                                            <p:strVal val="#ppt_y"/>
                                          </p:val>
                                        </p:tav>
                                      </p:tavLst>
                                    </p:anim>
                                    <p:animEffect transition="in" filter="wipe(up)">
                                      <p:cBhvr>
                                        <p:cTn id="32"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bldLvl="0" animBg="1"/>
      <p:bldP spid="26629" grpId="0" bldLvl="0" animBg="1"/>
      <p:bldP spid="26631" grpId="0"/>
      <p:bldP spid="2765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85360" y="1318710"/>
            <a:ext cx="5037773" cy="1477328"/>
          </a:xfrm>
          <a:prstGeom prst="rect">
            <a:avLst/>
          </a:prstGeom>
          <a:solidFill>
            <a:schemeClr val="bg1"/>
          </a:solidFill>
        </p:spPr>
        <p:txBody>
          <a:bodyPr wrap="square" rtlCol="0">
            <a:spAutoFit/>
          </a:bodyPr>
          <a:lstStyle/>
          <a:p>
            <a:pPr>
              <a:lnSpc>
                <a:spcPct val="125000"/>
              </a:lnSpc>
            </a:pPr>
            <a:r>
              <a:rPr lang="zh-CN" altLang="en-US" sz="2400" b="1" dirty="0">
                <a:latin typeface="宋体" panose="02010600030101010101" pitchFamily="2" charset="-122"/>
                <a:ea typeface="宋体" panose="02010600030101010101" pitchFamily="2" charset="-122"/>
              </a:rPr>
              <a:t>换向器的作用：当线圈每转到平衡位置时，</a:t>
            </a:r>
            <a:r>
              <a:rPr lang="zh-CN" altLang="en-US" sz="2400" b="1" dirty="0">
                <a:solidFill>
                  <a:srgbClr val="FF0000"/>
                </a:solidFill>
                <a:latin typeface="宋体" panose="02010600030101010101" pitchFamily="2" charset="-122"/>
                <a:ea typeface="宋体" panose="02010600030101010101" pitchFamily="2" charset="-122"/>
              </a:rPr>
              <a:t>自动改变线圈中电流方向</a:t>
            </a:r>
            <a:r>
              <a:rPr lang="zh-CN" altLang="en-US" sz="2400" b="1" dirty="0">
                <a:latin typeface="宋体" panose="02010600030101010101" pitchFamily="2" charset="-122"/>
                <a:ea typeface="宋体" panose="02010600030101010101" pitchFamily="2" charset="-122"/>
              </a:rPr>
              <a:t>，从而实现了线圈的持续转动。</a:t>
            </a:r>
          </a:p>
        </p:txBody>
      </p:sp>
      <p:sp>
        <p:nvSpPr>
          <p:cNvPr id="3" name="文本框 2"/>
          <p:cNvSpPr txBox="1"/>
          <p:nvPr/>
        </p:nvSpPr>
        <p:spPr>
          <a:xfrm>
            <a:off x="3978692" y="2869458"/>
            <a:ext cx="5051108" cy="1015663"/>
          </a:xfrm>
          <a:prstGeom prst="rect">
            <a:avLst/>
          </a:prstGeom>
          <a:solidFill>
            <a:schemeClr val="bg1"/>
          </a:solidFill>
        </p:spPr>
        <p:txBody>
          <a:bodyPr wrap="square" rtlCol="0">
            <a:spAutoFit/>
          </a:bodyPr>
          <a:lstStyle/>
          <a:p>
            <a:pPr>
              <a:lnSpc>
                <a:spcPct val="125000"/>
              </a:lnSpc>
            </a:pPr>
            <a:r>
              <a:rPr lang="zh-CN" altLang="en-US" sz="2400" b="1" dirty="0">
                <a:latin typeface="宋体" panose="02010600030101010101" pitchFamily="2" charset="-122"/>
                <a:ea typeface="宋体" panose="02010600030101010101" pitchFamily="2" charset="-122"/>
              </a:rPr>
              <a:t>电动机利用了</a:t>
            </a:r>
            <a:r>
              <a:rPr lang="zh-CN" altLang="en-US" sz="2400" b="1" dirty="0">
                <a:solidFill>
                  <a:srgbClr val="FF0000"/>
                </a:solidFill>
                <a:latin typeface="宋体" panose="02010600030101010101" pitchFamily="2" charset="-122"/>
                <a:ea typeface="宋体" panose="02010600030101010101" pitchFamily="2" charset="-122"/>
              </a:rPr>
              <a:t>通电线圈在磁场中受力转动的原理</a:t>
            </a:r>
            <a:r>
              <a:rPr lang="zh-CN" altLang="en-US" sz="2400" b="1" dirty="0">
                <a:latin typeface="宋体" panose="02010600030101010101" pitchFamily="2" charset="-122"/>
                <a:ea typeface="宋体" panose="02010600030101010101" pitchFamily="2" charset="-122"/>
              </a:rPr>
              <a:t>来工作的。</a:t>
            </a:r>
          </a:p>
        </p:txBody>
      </p:sp>
      <p:sp>
        <p:nvSpPr>
          <p:cNvPr id="4" name="文本框 3"/>
          <p:cNvSpPr txBox="1"/>
          <p:nvPr/>
        </p:nvSpPr>
        <p:spPr>
          <a:xfrm>
            <a:off x="3932396" y="4072387"/>
            <a:ext cx="5051584" cy="460375"/>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电动机工作时</a:t>
            </a:r>
            <a:r>
              <a:rPr lang="zh-CN" altLang="en-US" sz="2400" b="1" dirty="0">
                <a:solidFill>
                  <a:srgbClr val="FF0000"/>
                </a:solidFill>
                <a:latin typeface="宋体" panose="02010600030101010101" pitchFamily="2" charset="-122"/>
                <a:ea typeface="宋体" panose="02010600030101010101" pitchFamily="2" charset="-122"/>
              </a:rPr>
              <a:t>将电能转化为机械能</a:t>
            </a:r>
            <a:r>
              <a:rPr lang="zh-CN" altLang="en-US" sz="2400" b="1" dirty="0">
                <a:latin typeface="宋体" panose="02010600030101010101" pitchFamily="2" charset="-122"/>
                <a:ea typeface="宋体" panose="02010600030101010101" pitchFamily="2" charset="-122"/>
              </a:rPr>
              <a:t>。</a:t>
            </a:r>
          </a:p>
        </p:txBody>
      </p:sp>
      <p:pic>
        <p:nvPicPr>
          <p:cNvPr id="3073" name="图片 3072" descr="ppt/media/image19.wmf">
            <a:hlinkClick r:id="rId2" action="ppaction://hlinkfile"/>
          </p:cNvPr>
          <p:cNvPicPr/>
          <p:nvPr/>
        </p:nvPicPr>
        <p:blipFill>
          <a:blip r:embed="rId3" cstate="print"/>
          <a:stretch>
            <a:fillRect/>
          </a:stretch>
        </p:blipFill>
        <p:spPr>
          <a:xfrm>
            <a:off x="437674" y="1443461"/>
            <a:ext cx="3351847" cy="2273485"/>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7" name="组合 16"/>
          <p:cNvGrpSpPr/>
          <p:nvPr/>
        </p:nvGrpSpPr>
        <p:grpSpPr>
          <a:xfrm>
            <a:off x="1882861" y="588572"/>
            <a:ext cx="5472209" cy="461326"/>
            <a:chOff x="634" y="1039"/>
            <a:chExt cx="4609" cy="449"/>
          </a:xfrm>
        </p:grpSpPr>
        <p:sp>
          <p:nvSpPr>
            <p:cNvPr id="18" name="圆角矩形 17"/>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19" name="文本框 13316"/>
            <p:cNvSpPr txBox="1"/>
            <p:nvPr/>
          </p:nvSpPr>
          <p:spPr>
            <a:xfrm>
              <a:off x="935" y="1039"/>
              <a:ext cx="4230" cy="449"/>
            </a:xfrm>
            <a:prstGeom prst="rect">
              <a:avLst/>
            </a:prstGeom>
            <a:noFill/>
            <a:ln w="28575">
              <a:noFill/>
            </a:ln>
          </p:spPr>
          <p:txBody>
            <a:bodyPr wrap="square">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直流电动机的工作过程</a:t>
              </a:r>
            </a:p>
          </p:txBody>
        </p:sp>
      </p:grpSp>
      <p:grpSp>
        <p:nvGrpSpPr>
          <p:cNvPr id="20" name="组合 19"/>
          <p:cNvGrpSpPr/>
          <p:nvPr/>
        </p:nvGrpSpPr>
        <p:grpSpPr>
          <a:xfrm rot="16200000">
            <a:off x="1645128" y="2554284"/>
            <a:ext cx="837045" cy="3281336"/>
            <a:chOff x="464930" y="1150512"/>
            <a:chExt cx="837045" cy="1925513"/>
          </a:xfrm>
        </p:grpSpPr>
        <p:sp>
          <p:nvSpPr>
            <p:cNvPr id="21" name="右箭头标注 18"/>
            <p:cNvSpPr/>
            <p:nvPr/>
          </p:nvSpPr>
          <p:spPr>
            <a:xfrm>
              <a:off x="464930" y="1150512"/>
              <a:ext cx="837045" cy="1925513"/>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2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0"/>
            <p:cNvSpPr txBox="1"/>
            <p:nvPr/>
          </p:nvSpPr>
          <p:spPr>
            <a:xfrm>
              <a:off x="503584" y="1457314"/>
              <a:ext cx="428625" cy="1517211"/>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a:t>
              </a:r>
              <a:r>
                <a:rPr lang="zh-CN" altLang="en-US" sz="1600" spc="300" dirty="0" smtClean="0">
                  <a:solidFill>
                    <a:srgbClr val="000000"/>
                  </a:solidFill>
                  <a:latin typeface="黑体" panose="02010609060101010101" pitchFamily="49" charset="-122"/>
                  <a:ea typeface="黑体" panose="02010609060101010101" pitchFamily="49" charset="-122"/>
                </a:rPr>
                <a:t>看电</a:t>
              </a:r>
              <a:r>
                <a:rPr lang="zh-CN" altLang="en-US" sz="1600" spc="300" dirty="0">
                  <a:solidFill>
                    <a:srgbClr val="000000"/>
                  </a:solidFill>
                  <a:latin typeface="黑体" panose="02010609060101010101" pitchFamily="49" charset="-122"/>
                  <a:ea typeface="黑体" panose="02010609060101010101" pitchFamily="49" charset="-122"/>
                </a:rPr>
                <a:t>动机原理</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815840" y="2501445"/>
            <a:ext cx="3983831" cy="1912081"/>
            <a:chOff x="8848" y="4603"/>
            <a:chExt cx="8674" cy="5194"/>
          </a:xfrm>
        </p:grpSpPr>
        <p:pic>
          <p:nvPicPr>
            <p:cNvPr id="15" name="图片 14"/>
            <p:cNvPicPr>
              <a:picLocks noChangeAspect="1"/>
            </p:cNvPicPr>
            <p:nvPr/>
          </p:nvPicPr>
          <p:blipFill>
            <a:blip r:embed="rId3" cstate="print"/>
            <a:srcRect t="1409"/>
            <a:stretch>
              <a:fillRect/>
            </a:stretch>
          </p:blipFill>
          <p:spPr>
            <a:xfrm>
              <a:off x="8848" y="4603"/>
              <a:ext cx="8674" cy="4757"/>
            </a:xfrm>
            <a:prstGeom prst="rect">
              <a:avLst/>
            </a:prstGeom>
          </p:spPr>
        </p:pic>
        <p:sp>
          <p:nvSpPr>
            <p:cNvPr id="10" name="文本框 9"/>
            <p:cNvSpPr txBox="1"/>
            <p:nvPr/>
          </p:nvSpPr>
          <p:spPr>
            <a:xfrm>
              <a:off x="9913" y="8044"/>
              <a:ext cx="608" cy="1753"/>
            </a:xfrm>
            <a:prstGeom prst="rect">
              <a:avLst/>
            </a:prstGeom>
            <a:noFill/>
          </p:spPr>
          <p:txBody>
            <a:bodyPr wrap="square" rtlCol="0" anchor="t">
              <a:spAutoFit/>
            </a:bodyPr>
            <a:lstStyle/>
            <a:p>
              <a:pPr fontAlgn="auto">
                <a:lnSpc>
                  <a:spcPct val="150000"/>
                </a:lnSpc>
              </a:pPr>
              <a:r>
                <a:rPr lang="zh-CN" altLang="en-US" sz="2400" b="1" i="1">
                  <a:latin typeface="Times New Roman" panose="02020603050405020304" charset="0"/>
                  <a:ea typeface="宋体" panose="02010600030101010101" pitchFamily="2" charset="-122"/>
                  <a:cs typeface="Times New Roman" panose="02020603050405020304" charset="0"/>
                  <a:sym typeface="+mn-ea"/>
                </a:rPr>
                <a:t>a</a:t>
              </a:r>
            </a:p>
          </p:txBody>
        </p:sp>
        <p:sp>
          <p:nvSpPr>
            <p:cNvPr id="11" name="文本框 10"/>
            <p:cNvSpPr txBox="1"/>
            <p:nvPr/>
          </p:nvSpPr>
          <p:spPr>
            <a:xfrm>
              <a:off x="11083" y="7467"/>
              <a:ext cx="608" cy="1251"/>
            </a:xfrm>
            <a:prstGeom prst="rect">
              <a:avLst/>
            </a:prstGeom>
            <a:noFill/>
          </p:spPr>
          <p:txBody>
            <a:bodyPr wrap="square" rtlCol="0" anchor="t">
              <a:spAutoFit/>
            </a:bodyPr>
            <a:lstStyle/>
            <a:p>
              <a:r>
                <a:rPr lang="zh-CN" altLang="en-US" sz="2400" b="1" i="1">
                  <a:latin typeface="Times New Roman" panose="02020603050405020304" charset="0"/>
                  <a:ea typeface="宋体" panose="02010600030101010101" pitchFamily="2" charset="-122"/>
                  <a:cs typeface="Times New Roman" panose="02020603050405020304" charset="0"/>
                  <a:sym typeface="+mn-ea"/>
                </a:rPr>
                <a:t>b</a:t>
              </a:r>
            </a:p>
          </p:txBody>
        </p:sp>
        <p:sp>
          <p:nvSpPr>
            <p:cNvPr id="12" name="文本框 11"/>
            <p:cNvSpPr txBox="1"/>
            <p:nvPr/>
          </p:nvSpPr>
          <p:spPr>
            <a:xfrm>
              <a:off x="10699" y="8344"/>
              <a:ext cx="874" cy="1251"/>
            </a:xfrm>
            <a:prstGeom prst="rect">
              <a:avLst/>
            </a:prstGeom>
            <a:noFill/>
          </p:spPr>
          <p:txBody>
            <a:bodyPr wrap="square" rtlCol="0" anchor="t">
              <a:spAutoFit/>
            </a:bodyPr>
            <a:lstStyle/>
            <a:p>
              <a:r>
                <a:rPr lang="en-US" altLang="zh-CN" sz="2400" b="1">
                  <a:latin typeface="Times New Roman" panose="02020603050405020304" charset="0"/>
                  <a:ea typeface="宋体" panose="02010600030101010101" pitchFamily="2" charset="-122"/>
                  <a:cs typeface="Times New Roman" panose="02020603050405020304" charset="0"/>
                  <a:sym typeface="+mn-ea"/>
                </a:rPr>
                <a:t>N</a:t>
              </a:r>
            </a:p>
          </p:txBody>
        </p:sp>
        <p:sp>
          <p:nvSpPr>
            <p:cNvPr id="13" name="文本框 12"/>
            <p:cNvSpPr txBox="1"/>
            <p:nvPr/>
          </p:nvSpPr>
          <p:spPr>
            <a:xfrm>
              <a:off x="10699" y="7028"/>
              <a:ext cx="644" cy="1251"/>
            </a:xfrm>
            <a:prstGeom prst="rect">
              <a:avLst/>
            </a:prstGeom>
            <a:noFill/>
          </p:spPr>
          <p:txBody>
            <a:bodyPr wrap="square" rtlCol="0" anchor="t">
              <a:spAutoFit/>
            </a:bodyPr>
            <a:lstStyle/>
            <a:p>
              <a:r>
                <a:rPr lang="en-US" altLang="zh-CN" sz="2400" b="1">
                  <a:latin typeface="Times New Roman" panose="02020603050405020304" charset="0"/>
                  <a:ea typeface="宋体" panose="02010600030101010101" pitchFamily="2" charset="-122"/>
                  <a:cs typeface="Times New Roman" panose="02020603050405020304" charset="0"/>
                  <a:sym typeface="+mn-ea"/>
                </a:rPr>
                <a:t>S</a:t>
              </a:r>
            </a:p>
          </p:txBody>
        </p:sp>
      </p:grpSp>
      <p:sp>
        <p:nvSpPr>
          <p:cNvPr id="8" name="文本框 7"/>
          <p:cNvSpPr txBox="1"/>
          <p:nvPr/>
        </p:nvSpPr>
        <p:spPr>
          <a:xfrm>
            <a:off x="210503" y="1120965"/>
            <a:ext cx="8702040" cy="3969385"/>
          </a:xfrm>
          <a:prstGeom prst="rect">
            <a:avLst/>
          </a:prstGeom>
          <a:noFill/>
        </p:spPr>
        <p:txBody>
          <a:bodyPr wrap="square" rtlCol="0" anchor="t">
            <a:spAutoFit/>
          </a:bodyPr>
          <a:lstStyle/>
          <a:p>
            <a:pPr fontAlgn="auto">
              <a:lnSpc>
                <a:spcPct val="150000"/>
              </a:lnSpc>
            </a:pPr>
            <a:r>
              <a:rPr lang="en-US" altLang="zh-CN" sz="2400" b="1" dirty="0">
                <a:solidFill>
                  <a:srgbClr val="0000FF"/>
                </a:solidFill>
                <a:latin typeface="Times New Roman" panose="02020603050405020304" charset="0"/>
                <a:ea typeface="楷体" panose="02010609060101010101" charset="-122"/>
                <a:cs typeface="Times New Roman" panose="02020603050405020304" charset="0"/>
              </a:rPr>
              <a:t>1.</a:t>
            </a:r>
            <a:r>
              <a:rPr lang="zh-CN" altLang="en-US" sz="2400" b="1" dirty="0">
                <a:latin typeface="Times New Roman" panose="02020603050405020304" charset="0"/>
                <a:ea typeface="楷体" panose="02010609060101010101" charset="-122"/>
                <a:cs typeface="Times New Roman" panose="02020603050405020304" charset="0"/>
              </a:rPr>
              <a:t>（201</a:t>
            </a:r>
            <a:r>
              <a:rPr lang="en-US" altLang="zh-CN" sz="2400" b="1" dirty="0">
                <a:latin typeface="Times New Roman" panose="02020603050405020304" charset="0"/>
                <a:ea typeface="楷体" panose="02010609060101010101" charset="-122"/>
                <a:cs typeface="Times New Roman" panose="02020603050405020304" charset="0"/>
              </a:rPr>
              <a:t>9</a:t>
            </a:r>
            <a:r>
              <a:rPr lang="zh-CN" altLang="en-US" sz="2400" b="1" dirty="0">
                <a:latin typeface="Times New Roman" panose="02020603050405020304" charset="0"/>
                <a:ea typeface="楷体" panose="02010609060101010101" charset="-122"/>
                <a:cs typeface="Times New Roman" panose="02020603050405020304" charset="0"/>
              </a:rPr>
              <a:t>•镇江）如图是探究“通电导线在磁场中受力”的实验装置。瞬间接通电路，原来静止的导线</a:t>
            </a:r>
            <a:r>
              <a:rPr lang="zh-CN" altLang="en-US" sz="2400" b="1" i="1" dirty="0">
                <a:latin typeface="Times New Roman" panose="02020603050405020304" charset="0"/>
                <a:ea typeface="楷体" panose="02010609060101010101" charset="-122"/>
                <a:cs typeface="Times New Roman" panose="02020603050405020304" charset="0"/>
              </a:rPr>
              <a:t>ab</a:t>
            </a:r>
            <a:r>
              <a:rPr lang="zh-CN" altLang="en-US" sz="2400" b="1" dirty="0">
                <a:latin typeface="Times New Roman" panose="02020603050405020304" charset="0"/>
                <a:ea typeface="楷体" panose="02010609060101010101" charset="-122"/>
                <a:cs typeface="Times New Roman" panose="02020603050405020304" charset="0"/>
              </a:rPr>
              <a:t>向右运动。要使导线</a:t>
            </a:r>
            <a:r>
              <a:rPr lang="zh-CN" altLang="en-US" sz="2400" b="1" i="1" dirty="0">
                <a:latin typeface="Times New Roman" panose="02020603050405020304" charset="0"/>
                <a:ea typeface="楷体" panose="02010609060101010101" charset="-122"/>
                <a:cs typeface="Times New Roman" panose="02020603050405020304" charset="0"/>
              </a:rPr>
              <a:t>ab</a:t>
            </a:r>
            <a:r>
              <a:rPr lang="zh-CN" altLang="en-US" sz="2400" b="1" dirty="0">
                <a:latin typeface="Times New Roman" panose="02020603050405020304" charset="0"/>
                <a:ea typeface="楷体" panose="02010609060101010101" charset="-122"/>
                <a:cs typeface="Times New Roman" panose="02020603050405020304" charset="0"/>
              </a:rPr>
              <a:t>向左运动，可行的措施</a:t>
            </a:r>
            <a:r>
              <a:rPr lang="zh-CN" altLang="en-US" sz="2400" b="1" dirty="0" smtClean="0">
                <a:latin typeface="Times New Roman" panose="02020603050405020304" charset="0"/>
                <a:ea typeface="楷体" panose="02010609060101010101" charset="-122"/>
                <a:cs typeface="Times New Roman" panose="02020603050405020304" charset="0"/>
              </a:rPr>
              <a:t>是（</a:t>
            </a:r>
            <a:r>
              <a:rPr lang="zh-CN" altLang="en-US" sz="2400" b="1" dirty="0">
                <a:latin typeface="Times New Roman" panose="02020603050405020304" charset="0"/>
                <a:ea typeface="楷体" panose="02010609060101010101" charset="-122"/>
                <a:cs typeface="Times New Roman" panose="02020603050405020304" charset="0"/>
              </a:rPr>
              <a:t>　　）</a:t>
            </a:r>
          </a:p>
          <a:p>
            <a:pPr fontAlgn="auto">
              <a:lnSpc>
                <a:spcPct val="150000"/>
              </a:lnSpc>
            </a:pPr>
            <a:r>
              <a:rPr lang="zh-CN" altLang="en-US" sz="2400" b="1" dirty="0">
                <a:latin typeface="Times New Roman" panose="02020603050405020304" charset="0"/>
                <a:ea typeface="楷体" panose="02010609060101010101" charset="-122"/>
                <a:cs typeface="Times New Roman" panose="02020603050405020304" charset="0"/>
              </a:rPr>
              <a:t>A．将磁体的N、S极对调 </a:t>
            </a:r>
          </a:p>
          <a:p>
            <a:pPr fontAlgn="auto">
              <a:lnSpc>
                <a:spcPct val="150000"/>
              </a:lnSpc>
            </a:pPr>
            <a:r>
              <a:rPr lang="zh-CN" altLang="en-US" sz="2400" b="1" dirty="0">
                <a:latin typeface="Times New Roman" panose="02020603050405020304" charset="0"/>
                <a:ea typeface="楷体" panose="02010609060101010101" charset="-122"/>
                <a:cs typeface="Times New Roman" panose="02020603050405020304" charset="0"/>
              </a:rPr>
              <a:t>B．增大电源电压 </a:t>
            </a:r>
          </a:p>
          <a:p>
            <a:pPr fontAlgn="auto">
              <a:lnSpc>
                <a:spcPct val="150000"/>
              </a:lnSpc>
            </a:pPr>
            <a:r>
              <a:rPr lang="zh-CN" altLang="en-US" sz="2400" b="1" dirty="0">
                <a:latin typeface="Times New Roman" panose="02020603050405020304" charset="0"/>
                <a:ea typeface="楷体" panose="02010609060101010101" charset="-122"/>
                <a:cs typeface="Times New Roman" panose="02020603050405020304" charset="0"/>
              </a:rPr>
              <a:t>C．换用磁性更强的磁体 </a:t>
            </a:r>
          </a:p>
          <a:p>
            <a:pPr fontAlgn="auto">
              <a:lnSpc>
                <a:spcPct val="150000"/>
              </a:lnSpc>
            </a:pPr>
            <a:r>
              <a:rPr lang="zh-CN" altLang="en-US" sz="2400" b="1" dirty="0">
                <a:latin typeface="Times New Roman" panose="02020603050405020304" charset="0"/>
                <a:ea typeface="楷体" panose="02010609060101010101" charset="-122"/>
                <a:cs typeface="Times New Roman" panose="02020603050405020304" charset="0"/>
              </a:rPr>
              <a:t>D．将磁体的N、S极对调</a:t>
            </a:r>
            <a:r>
              <a:rPr lang="zh-CN" altLang="en-US" sz="2400" b="1" dirty="0" smtClean="0">
                <a:latin typeface="Times New Roman" panose="02020603050405020304" charset="0"/>
                <a:ea typeface="楷体" panose="02010609060101010101" charset="-122"/>
                <a:cs typeface="Times New Roman" panose="02020603050405020304" charset="0"/>
              </a:rPr>
              <a:t>，同</a:t>
            </a:r>
            <a:r>
              <a:rPr lang="zh-CN" altLang="en-US" sz="2400" b="1" dirty="0">
                <a:latin typeface="Times New Roman" panose="02020603050405020304" charset="0"/>
                <a:ea typeface="楷体" panose="02010609060101010101" charset="-122"/>
                <a:cs typeface="Times New Roman" panose="02020603050405020304" charset="0"/>
              </a:rPr>
              <a:t>时改变电流的方向 </a:t>
            </a:r>
          </a:p>
        </p:txBody>
      </p:sp>
      <p:sp>
        <p:nvSpPr>
          <p:cNvPr id="18" name="文本框 17"/>
          <p:cNvSpPr txBox="1"/>
          <p:nvPr/>
        </p:nvSpPr>
        <p:spPr>
          <a:xfrm>
            <a:off x="4404360" y="2315647"/>
            <a:ext cx="403225"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p>
        </p:txBody>
      </p:sp>
      <p:grpSp>
        <p:nvGrpSpPr>
          <p:cNvPr id="30" name="组合 3"/>
          <p:cNvGrpSpPr/>
          <p:nvPr/>
        </p:nvGrpSpPr>
        <p:grpSpPr bwMode="auto">
          <a:xfrm>
            <a:off x="3371850" y="609017"/>
            <a:ext cx="1879997" cy="474345"/>
            <a:chOff x="497257" y="753279"/>
            <a:chExt cx="1881032" cy="475146"/>
          </a:xfrm>
        </p:grpSpPr>
        <p:grpSp>
          <p:nvGrpSpPr>
            <p:cNvPr id="31" name="组合 2"/>
            <p:cNvGrpSpPr/>
            <p:nvPr/>
          </p:nvGrpSpPr>
          <p:grpSpPr bwMode="auto">
            <a:xfrm>
              <a:off x="552450" y="789083"/>
              <a:ext cx="1787356" cy="419195"/>
              <a:chOff x="3014293" y="-540899"/>
              <a:chExt cx="1787356" cy="419195"/>
            </a:xfrm>
          </p:grpSpPr>
          <p:sp>
            <p:nvSpPr>
              <p:cNvPr id="4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2"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3"/>
          <p:cNvGrpSpPr/>
          <p:nvPr/>
        </p:nvGrpSpPr>
        <p:grpSpPr bwMode="auto">
          <a:xfrm>
            <a:off x="3398844" y="60901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8"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9"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0"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
        <p:nvSpPr>
          <p:cNvPr id="5" name="文本框 4"/>
          <p:cNvSpPr txBox="1"/>
          <p:nvPr/>
        </p:nvSpPr>
        <p:spPr>
          <a:xfrm>
            <a:off x="59690" y="972185"/>
            <a:ext cx="9031605" cy="3970318"/>
          </a:xfrm>
          <a:prstGeom prst="rect">
            <a:avLst/>
          </a:prstGeom>
          <a:noFill/>
        </p:spPr>
        <p:txBody>
          <a:bodyPr wrap="square" rtlCol="0" anchor="t">
            <a:spAutoFit/>
          </a:bodyPr>
          <a:lstStyle/>
          <a:p>
            <a:pPr fontAlgn="auto">
              <a:lnSpc>
                <a:spcPct val="150000"/>
              </a:lnSpc>
            </a:pPr>
            <a:r>
              <a:rPr lang="en-US" altLang="zh-CN" sz="2400" b="1" dirty="0" smtClean="0">
                <a:solidFill>
                  <a:srgbClr val="0000FF"/>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（2019•扬州）如图为直流电动机的工作原理图，分析正确的是</a:t>
            </a:r>
          </a:p>
          <a:p>
            <a:pPr fontAlgn="auto">
              <a:lnSpc>
                <a:spcPct val="150000"/>
              </a:lnSpc>
            </a:pPr>
            <a:r>
              <a:rPr lang="zh-CN" altLang="en-US" sz="2400" b="1" dirty="0" smtClean="0">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　　）</a:t>
            </a:r>
          </a:p>
          <a:p>
            <a:pPr fontAlgn="auto">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A．改变磁场方向可以改变线圈转动的方向 </a:t>
            </a:r>
          </a:p>
          <a:p>
            <a:pPr fontAlgn="auto">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B．电动机通电后不转，一定是电路断路 </a:t>
            </a:r>
          </a:p>
          <a:p>
            <a:pPr fontAlgn="auto">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C．电动机工作过程中，消耗的电能全部转</a:t>
            </a:r>
          </a:p>
          <a:p>
            <a:pPr fontAlgn="auto">
              <a:lnSpc>
                <a:spcPct val="150000"/>
              </a:lnSpc>
            </a:pP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 </a:t>
            </a:r>
            <a:r>
              <a:rPr lang="en-US" altLang="zh-CN" sz="24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400" b="1" dirty="0" smtClean="0">
                <a:latin typeface="Times New Roman" panose="02020603050405020304" pitchFamily="18" charset="0"/>
                <a:ea typeface="楷体" panose="02010609060101010101" pitchFamily="49" charset="-122"/>
                <a:cs typeface="Times New Roman" panose="02020603050405020304" pitchFamily="18" charset="0"/>
              </a:rPr>
              <a:t>化</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为机械能 </a:t>
            </a:r>
          </a:p>
          <a:p>
            <a:pPr fontAlgn="auto">
              <a:lnSpc>
                <a:spcPct val="150000"/>
              </a:lnSpc>
            </a:pP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D．线圈连续转动是靠电磁继电器来实现的 </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245" y="1615381"/>
            <a:ext cx="3000375" cy="2282307"/>
          </a:xfrm>
          <a:prstGeom prst="rect">
            <a:avLst/>
          </a:prstGeom>
        </p:spPr>
      </p:pic>
      <p:sp>
        <p:nvSpPr>
          <p:cNvPr id="18" name="文本框 17"/>
          <p:cNvSpPr txBox="1"/>
          <p:nvPr/>
        </p:nvSpPr>
        <p:spPr>
          <a:xfrm>
            <a:off x="556388" y="1596431"/>
            <a:ext cx="403225"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590" y="1067280"/>
            <a:ext cx="8666798" cy="3785652"/>
          </a:xfrm>
          <a:prstGeom prst="rect">
            <a:avLst/>
          </a:prstGeom>
          <a:noFill/>
        </p:spPr>
        <p:txBody>
          <a:bodyPr wrap="square" rtlCol="0" anchor="t">
            <a:spAutoFit/>
          </a:bodyPr>
          <a:lstStyle/>
          <a:p>
            <a:pPr>
              <a:lnSpc>
                <a:spcPct val="200000"/>
              </a:lnSpc>
            </a:pPr>
            <a:r>
              <a:rPr lang="en-US" altLang="zh-CN" sz="2400" b="1" dirty="0" smtClean="0">
                <a:solidFill>
                  <a:srgbClr val="0000FF"/>
                </a:solidFill>
                <a:latin typeface="Times New Roman" panose="02020603050405020304" charset="0"/>
                <a:ea typeface="楷体" panose="02010609060101010101" charset="-122"/>
                <a:cs typeface="Times New Roman" panose="02020603050405020304" charset="0"/>
              </a:rPr>
              <a:t>3.</a:t>
            </a:r>
            <a:r>
              <a:rPr lang="zh-CN" altLang="en-US" sz="2400" b="1" dirty="0" smtClean="0">
                <a:latin typeface="Times New Roman" panose="02020603050405020304" charset="0"/>
                <a:ea typeface="楷体" panose="02010609060101010101" charset="-122"/>
                <a:cs typeface="Times New Roman" panose="02020603050405020304" charset="0"/>
              </a:rPr>
              <a:t>（2018</a:t>
            </a:r>
            <a:r>
              <a:rPr lang="zh-CN" altLang="en-US" sz="2400" b="1" dirty="0">
                <a:latin typeface="Times New Roman" panose="02020603050405020304" charset="0"/>
                <a:ea typeface="楷体" panose="02010609060101010101" charset="-122"/>
                <a:cs typeface="Times New Roman" panose="02020603050405020304" charset="0"/>
              </a:rPr>
              <a:t>•徐州）如图所示的直流电动机模型，把线圈两端导线的漆按图中方法刮去，通电后线圈能否连续转动？</a:t>
            </a:r>
            <a:r>
              <a:rPr lang="en-US" altLang="zh-CN" sz="2400" b="1" dirty="0">
                <a:latin typeface="Times New Roman" panose="02020603050405020304" charset="0"/>
                <a:ea typeface="楷体" panose="02010609060101010101" charset="-122"/>
                <a:cs typeface="Times New Roman" panose="02020603050405020304" charset="0"/>
              </a:rPr>
              <a:t>________</a:t>
            </a:r>
            <a:r>
              <a:rPr lang="zh-CN" altLang="en-US" sz="2400" b="1" dirty="0">
                <a:latin typeface="Times New Roman" panose="02020603050405020304" charset="0"/>
                <a:ea typeface="楷体" panose="02010609060101010101" charset="-122"/>
                <a:cs typeface="Times New Roman" panose="02020603050405020304" charset="0"/>
              </a:rPr>
              <a:t>。如果通过线圈的电流变大，线圈的转动速</a:t>
            </a:r>
            <a:r>
              <a:rPr lang="zh-CN" altLang="en-US" sz="2400" b="1" dirty="0" smtClean="0">
                <a:latin typeface="Times New Roman" panose="02020603050405020304" charset="0"/>
                <a:ea typeface="楷体" panose="02010609060101010101" charset="-122"/>
                <a:cs typeface="Times New Roman" panose="02020603050405020304" charset="0"/>
              </a:rPr>
              <a:t>度</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200000"/>
              </a:lnSpc>
            </a:pPr>
            <a:r>
              <a:rPr lang="zh-CN" altLang="en-US" sz="2400" b="1" dirty="0" smtClean="0">
                <a:latin typeface="Times New Roman" panose="02020603050405020304" charset="0"/>
                <a:ea typeface="楷体" panose="02010609060101010101" charset="-122"/>
                <a:cs typeface="Times New Roman" panose="02020603050405020304" charset="0"/>
              </a:rPr>
              <a:t>将</a:t>
            </a:r>
            <a:r>
              <a:rPr lang="zh-CN" altLang="en-US" sz="2400" b="1" dirty="0">
                <a:latin typeface="Times New Roman" panose="02020603050405020304" charset="0"/>
                <a:ea typeface="楷体" panose="02010609060101010101" charset="-122"/>
                <a:cs typeface="Times New Roman" panose="02020603050405020304" charset="0"/>
              </a:rPr>
              <a:t>变</a:t>
            </a:r>
            <a:r>
              <a:rPr lang="en-US" altLang="zh-CN" sz="2400" b="1" dirty="0">
                <a:latin typeface="Times New Roman" panose="02020603050405020304" charset="0"/>
                <a:ea typeface="楷体" panose="02010609060101010101" charset="-122"/>
                <a:cs typeface="Times New Roman" panose="02020603050405020304" charset="0"/>
              </a:rPr>
              <a:t>________</a:t>
            </a:r>
            <a:r>
              <a:rPr lang="zh-CN" altLang="en-US" sz="2400" b="1" dirty="0">
                <a:latin typeface="Times New Roman" panose="02020603050405020304" charset="0"/>
                <a:ea typeface="楷体" panose="02010609060101010101" charset="-122"/>
                <a:cs typeface="Times New Roman" panose="02020603050405020304" charset="0"/>
              </a:rPr>
              <a:t>。如果改变线圈中的电流方向</a:t>
            </a:r>
            <a:r>
              <a:rPr lang="zh-CN" altLang="en-US" sz="2400" b="1" dirty="0" smtClean="0">
                <a:latin typeface="Times New Roman" panose="02020603050405020304" charset="0"/>
                <a:ea typeface="楷体" panose="02010609060101010101" charset="-122"/>
                <a:cs typeface="Times New Roman" panose="02020603050405020304" charset="0"/>
              </a:rPr>
              <a:t>，</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200000"/>
              </a:lnSpc>
            </a:pPr>
            <a:r>
              <a:rPr lang="zh-CN" altLang="en-US" sz="2400" b="1" dirty="0" smtClean="0">
                <a:latin typeface="Times New Roman" panose="02020603050405020304" charset="0"/>
                <a:ea typeface="楷体" panose="02010609060101010101" charset="-122"/>
                <a:cs typeface="Times New Roman" panose="02020603050405020304" charset="0"/>
              </a:rPr>
              <a:t>线</a:t>
            </a:r>
            <a:r>
              <a:rPr lang="zh-CN" altLang="en-US" sz="2400" b="1" dirty="0">
                <a:latin typeface="Times New Roman" panose="02020603050405020304" charset="0"/>
                <a:ea typeface="楷体" panose="02010609060101010101" charset="-122"/>
                <a:cs typeface="Times New Roman" panose="02020603050405020304" charset="0"/>
              </a:rPr>
              <a:t>圈的转动方向将</a:t>
            </a:r>
            <a:r>
              <a:rPr lang="en-US" altLang="zh-CN" sz="2400" b="1" dirty="0">
                <a:latin typeface="Times New Roman" panose="02020603050405020304" charset="0"/>
                <a:ea typeface="楷体" panose="02010609060101010101" charset="-122"/>
                <a:cs typeface="Times New Roman" panose="02020603050405020304" charset="0"/>
              </a:rPr>
              <a:t>_________</a:t>
            </a:r>
            <a:r>
              <a:rPr lang="zh-CN" altLang="en-US" sz="2400" b="1" dirty="0">
                <a:latin typeface="Times New Roman" panose="02020603050405020304" charset="0"/>
                <a:ea typeface="楷体" panose="02010609060101010101" charset="-122"/>
                <a:cs typeface="Times New Roman" panose="02020603050405020304" charset="0"/>
              </a:rPr>
              <a:t>。</a:t>
            </a:r>
          </a:p>
        </p:txBody>
      </p:sp>
      <p:sp>
        <p:nvSpPr>
          <p:cNvPr id="3" name="文本框 2"/>
          <p:cNvSpPr txBox="1"/>
          <p:nvPr/>
        </p:nvSpPr>
        <p:spPr>
          <a:xfrm>
            <a:off x="7232729" y="2011373"/>
            <a:ext cx="48895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能</a:t>
            </a:r>
          </a:p>
        </p:txBody>
      </p:sp>
      <p:sp>
        <p:nvSpPr>
          <p:cNvPr id="4" name="文本框 3"/>
          <p:cNvSpPr txBox="1"/>
          <p:nvPr/>
        </p:nvSpPr>
        <p:spPr>
          <a:xfrm>
            <a:off x="1233408" y="3485039"/>
            <a:ext cx="48895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大</a:t>
            </a:r>
          </a:p>
        </p:txBody>
      </p:sp>
      <p:sp>
        <p:nvSpPr>
          <p:cNvPr id="6" name="文本框 5"/>
          <p:cNvSpPr txBox="1"/>
          <p:nvPr/>
        </p:nvSpPr>
        <p:spPr>
          <a:xfrm>
            <a:off x="2868993" y="4203717"/>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改变</a:t>
            </a: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1330" y="2820961"/>
            <a:ext cx="2580698" cy="2053590"/>
          </a:xfrm>
          <a:prstGeom prst="rect">
            <a:avLst/>
          </a:prstGeom>
        </p:spPr>
      </p:pic>
      <p:grpSp>
        <p:nvGrpSpPr>
          <p:cNvPr id="26" name="组合 3"/>
          <p:cNvGrpSpPr/>
          <p:nvPr/>
        </p:nvGrpSpPr>
        <p:grpSpPr bwMode="auto">
          <a:xfrm>
            <a:off x="3398844" y="60901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8"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9"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0"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720" y="1112697"/>
            <a:ext cx="8573929" cy="3415030"/>
          </a:xfrm>
          <a:prstGeom prst="rect">
            <a:avLst/>
          </a:prstGeom>
          <a:noFill/>
        </p:spPr>
        <p:txBody>
          <a:bodyPr wrap="square" rtlCol="0" anchor="t">
            <a:spAutoFit/>
          </a:bodyPr>
          <a:lstStyle/>
          <a:p>
            <a:pPr>
              <a:lnSpc>
                <a:spcPct val="150000"/>
              </a:lnSpc>
            </a:pPr>
            <a:r>
              <a:rPr lang="en-US" altLang="zh-CN" sz="2400" b="1" dirty="0" smtClean="0">
                <a:solidFill>
                  <a:srgbClr val="0000FF"/>
                </a:solidFill>
                <a:latin typeface="Times New Roman" panose="02020603050405020304" charset="0"/>
                <a:ea typeface="楷体" panose="02010609060101010101" charset="-122"/>
                <a:cs typeface="Times New Roman" panose="02020603050405020304" charset="0"/>
              </a:rPr>
              <a:t>4.</a:t>
            </a:r>
            <a:r>
              <a:rPr lang="zh-CN" altLang="en-US" sz="2400" b="1" dirty="0" smtClean="0">
                <a:latin typeface="Times New Roman" panose="02020603050405020304" charset="0"/>
                <a:ea typeface="楷体" panose="02010609060101010101" charset="-122"/>
                <a:cs typeface="Times New Roman" panose="02020603050405020304" charset="0"/>
              </a:rPr>
              <a:t>（</a:t>
            </a:r>
            <a:r>
              <a:rPr lang="zh-CN" altLang="en-US" sz="2400" b="1" dirty="0">
                <a:latin typeface="Times New Roman" panose="02020603050405020304" charset="0"/>
                <a:ea typeface="楷体" panose="02010609060101010101" charset="-122"/>
                <a:cs typeface="Times New Roman" panose="02020603050405020304" charset="0"/>
              </a:rPr>
              <a:t>包头中考）如图是某灵敏电流计的内部结构示意图，线圈在磁场中，指针与线圈相连。当线圈</a:t>
            </a:r>
            <a:r>
              <a:rPr lang="zh-CN" altLang="en-US" sz="2400" b="1" dirty="0" smtClean="0">
                <a:latin typeface="Times New Roman" panose="02020603050405020304" charset="0"/>
                <a:ea typeface="楷体" panose="02010609060101010101" charset="-122"/>
                <a:cs typeface="Times New Roman" panose="02020603050405020304" charset="0"/>
              </a:rPr>
              <a:t>中</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150000"/>
              </a:lnSpc>
            </a:pPr>
            <a:r>
              <a:rPr lang="zh-CN" altLang="en-US" sz="2400" b="1" dirty="0" smtClean="0">
                <a:latin typeface="Times New Roman" panose="02020603050405020304" charset="0"/>
                <a:ea typeface="楷体" panose="02010609060101010101" charset="-122"/>
                <a:cs typeface="Times New Roman" panose="02020603050405020304" charset="0"/>
              </a:rPr>
              <a:t>有</a:t>
            </a:r>
            <a:r>
              <a:rPr lang="zh-CN" altLang="en-US" sz="2400" b="1" dirty="0">
                <a:latin typeface="Times New Roman" panose="02020603050405020304" charset="0"/>
                <a:ea typeface="楷体" panose="02010609060101010101" charset="-122"/>
                <a:cs typeface="Times New Roman" panose="02020603050405020304" charset="0"/>
              </a:rPr>
              <a:t>电流通过时，线圈会转动，原因</a:t>
            </a:r>
            <a:r>
              <a:rPr lang="zh-CN" altLang="en-US" sz="2400" b="1" dirty="0" smtClean="0">
                <a:latin typeface="Times New Roman" panose="02020603050405020304" charset="0"/>
                <a:ea typeface="楷体" panose="02010609060101010101" charset="-122"/>
                <a:cs typeface="Times New Roman" panose="02020603050405020304" charset="0"/>
              </a:rPr>
              <a:t>是</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2400" b="1" dirty="0" smtClean="0">
                <a:latin typeface="Times New Roman" panose="02020603050405020304" charset="0"/>
                <a:ea typeface="楷体" panose="02010609060101010101" charset="-122"/>
                <a:cs typeface="Times New Roman" panose="02020603050405020304" charset="0"/>
              </a:rPr>
              <a:t>______________________</a:t>
            </a:r>
            <a:r>
              <a:rPr lang="zh-CN" altLang="en-US" sz="2400" b="1" dirty="0">
                <a:latin typeface="Times New Roman" panose="02020603050405020304" charset="0"/>
                <a:ea typeface="楷体" panose="02010609060101010101" charset="-122"/>
                <a:cs typeface="Times New Roman" panose="02020603050405020304" charset="0"/>
              </a:rPr>
              <a:t>；若改变</a:t>
            </a:r>
            <a:r>
              <a:rPr lang="zh-CN" altLang="en-US" sz="2400" b="1" dirty="0" smtClean="0">
                <a:latin typeface="Times New Roman" panose="02020603050405020304" charset="0"/>
                <a:ea typeface="楷体" panose="02010609060101010101" charset="-122"/>
                <a:cs typeface="Times New Roman" panose="02020603050405020304" charset="0"/>
              </a:rPr>
              <a:t>线</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150000"/>
              </a:lnSpc>
            </a:pPr>
            <a:r>
              <a:rPr lang="zh-CN" altLang="en-US" sz="2400" b="1" dirty="0" smtClean="0">
                <a:latin typeface="Times New Roman" panose="02020603050405020304" charset="0"/>
                <a:ea typeface="楷体" panose="02010609060101010101" charset="-122"/>
                <a:cs typeface="Times New Roman" panose="02020603050405020304" charset="0"/>
              </a:rPr>
              <a:t>圈</a:t>
            </a:r>
            <a:r>
              <a:rPr lang="zh-CN" altLang="en-US" sz="2400" b="1" dirty="0">
                <a:latin typeface="Times New Roman" panose="02020603050405020304" charset="0"/>
                <a:ea typeface="楷体" panose="02010609060101010101" charset="-122"/>
                <a:cs typeface="Times New Roman" panose="02020603050405020304" charset="0"/>
              </a:rPr>
              <a:t>中的电流方向，指针的偏转方向</a:t>
            </a:r>
            <a:r>
              <a:rPr lang="zh-CN" altLang="en-US" sz="2400" b="1" dirty="0" smtClean="0">
                <a:latin typeface="Times New Roman" panose="02020603050405020304" charset="0"/>
                <a:ea typeface="楷体" panose="02010609060101010101" charset="-122"/>
                <a:cs typeface="Times New Roman" panose="02020603050405020304" charset="0"/>
              </a:rPr>
              <a:t>将</a:t>
            </a:r>
            <a:endParaRPr lang="en-US" altLang="zh-CN" sz="2400" b="1" dirty="0" smtClean="0">
              <a:latin typeface="Times New Roman" panose="02020603050405020304" charset="0"/>
              <a:ea typeface="楷体" panose="02010609060101010101" charset="-122"/>
              <a:cs typeface="Times New Roman" panose="02020603050405020304" charset="0"/>
            </a:endParaRPr>
          </a:p>
          <a:p>
            <a:pPr>
              <a:lnSpc>
                <a:spcPct val="150000"/>
              </a:lnSpc>
            </a:pPr>
            <a:r>
              <a:rPr lang="en-US" altLang="zh-CN" sz="2400" b="1" dirty="0" smtClean="0">
                <a:latin typeface="Times New Roman" panose="02020603050405020304" charset="0"/>
                <a:ea typeface="楷体" panose="02010609060101010101" charset="-122"/>
                <a:cs typeface="Times New Roman" panose="02020603050405020304" charset="0"/>
              </a:rPr>
              <a:t>_________</a:t>
            </a:r>
            <a:r>
              <a:rPr lang="zh-CN" altLang="en-US" sz="2400" b="1" dirty="0">
                <a:latin typeface="Times New Roman" panose="02020603050405020304" charset="0"/>
                <a:ea typeface="楷体" panose="02010609060101010101" charset="-122"/>
                <a:cs typeface="Times New Roman" panose="02020603050405020304" charset="0"/>
              </a:rPr>
              <a:t>。</a:t>
            </a:r>
          </a:p>
        </p:txBody>
      </p:sp>
      <p:sp>
        <p:nvSpPr>
          <p:cNvPr id="3" name="文本框 2"/>
          <p:cNvSpPr txBox="1"/>
          <p:nvPr/>
        </p:nvSpPr>
        <p:spPr>
          <a:xfrm>
            <a:off x="634523" y="2820857"/>
            <a:ext cx="3278462" cy="461665"/>
          </a:xfrm>
          <a:prstGeom prst="rect">
            <a:avLst/>
          </a:prstGeom>
          <a:noFill/>
        </p:spPr>
        <p:txBody>
          <a:bodyPr wrap="none" rtlCol="0" anchor="t">
            <a:spAutoFit/>
          </a:bodyPr>
          <a:lstStyle/>
          <a:p>
            <a:r>
              <a:rPr lang="zh-CN" altLang="en-US" sz="2400" b="1" dirty="0">
                <a:solidFill>
                  <a:srgbClr val="FF0000"/>
                </a:solidFill>
                <a:latin typeface="宋体" panose="02010600030101010101" pitchFamily="2" charset="-122"/>
                <a:ea typeface="宋体" panose="02010600030101010101" pitchFamily="2" charset="-122"/>
                <a:sym typeface="+mn-ea"/>
              </a:rPr>
              <a:t>通电线圈在磁场中受力</a:t>
            </a:r>
          </a:p>
        </p:txBody>
      </p:sp>
      <p:sp>
        <p:nvSpPr>
          <p:cNvPr id="4" name="文本框 3"/>
          <p:cNvSpPr txBox="1"/>
          <p:nvPr/>
        </p:nvSpPr>
        <p:spPr>
          <a:xfrm>
            <a:off x="763777" y="3916566"/>
            <a:ext cx="803425" cy="461665"/>
          </a:xfrm>
          <a:prstGeom prst="rect">
            <a:avLst/>
          </a:prstGeom>
          <a:noFill/>
        </p:spPr>
        <p:txBody>
          <a:bodyPr wrap="none" rtlCol="0" anchor="t">
            <a:spAutoFit/>
          </a:bodyPr>
          <a:lstStyle/>
          <a:p>
            <a:r>
              <a:rPr lang="zh-CN" altLang="en-US" sz="2400" b="1" dirty="0">
                <a:solidFill>
                  <a:srgbClr val="FF0000"/>
                </a:solidFill>
                <a:latin typeface="宋体" panose="02010600030101010101" pitchFamily="2" charset="-122"/>
                <a:ea typeface="宋体" panose="02010600030101010101" pitchFamily="2" charset="-122"/>
                <a:sym typeface="+mn-ea"/>
              </a:rPr>
              <a:t>改变</a:t>
            </a:r>
          </a:p>
        </p:txBody>
      </p:sp>
      <p:grpSp>
        <p:nvGrpSpPr>
          <p:cNvPr id="27" name="组合 3"/>
          <p:cNvGrpSpPr/>
          <p:nvPr/>
        </p:nvGrpSpPr>
        <p:grpSpPr bwMode="auto">
          <a:xfrm>
            <a:off x="3398844" y="609017"/>
            <a:ext cx="1879997" cy="474345"/>
            <a:chOff x="497257" y="753279"/>
            <a:chExt cx="1881032" cy="475146"/>
          </a:xfrm>
        </p:grpSpPr>
        <p:grpSp>
          <p:nvGrpSpPr>
            <p:cNvPr id="28" name="组合 2"/>
            <p:cNvGrpSpPr/>
            <p:nvPr/>
          </p:nvGrpSpPr>
          <p:grpSpPr bwMode="auto">
            <a:xfrm>
              <a:off x="552450" y="789083"/>
              <a:ext cx="1787356" cy="419195"/>
              <a:chOff x="3014293" y="-540899"/>
              <a:chExt cx="1787356" cy="419195"/>
            </a:xfrm>
          </p:grpSpPr>
          <p:sp>
            <p:nvSpPr>
              <p:cNvPr id="37"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8"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9"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0"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2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a:solidFill>
                    <a:sysClr val="window" lastClr="FFFFFF"/>
                  </a:solidFill>
                  <a:latin typeface="宋体" panose="02010600030101010101" pitchFamily="2" charset="-122"/>
                  <a:ea typeface="宋体" panose="02010600030101010101" pitchFamily="2" charset="-122"/>
                </a:rPr>
                <a:t>连接中考</a:t>
              </a:r>
            </a:p>
          </p:txBody>
        </p:sp>
      </p:gr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0316" y="1794647"/>
            <a:ext cx="2947485" cy="273437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1840" y="985335"/>
            <a:ext cx="8555457" cy="4013406"/>
          </a:xfrm>
          <a:prstGeom prst="rect">
            <a:avLst/>
          </a:prstGeom>
          <a:noFill/>
        </p:spPr>
        <p:txBody>
          <a:bodyPr wrap="square" rtlCol="0" anchor="t">
            <a:spAutoFit/>
          </a:bodyPr>
          <a:lstStyle/>
          <a:p>
            <a:pPr fontAlgn="auto">
              <a:lnSpc>
                <a:spcPct val="140000"/>
              </a:lnSpc>
            </a:pPr>
            <a:r>
              <a:rPr lang="en-US" altLang="zh-CN" sz="2600" b="1" dirty="0">
                <a:solidFill>
                  <a:srgbClr val="FF0000"/>
                </a:solidFill>
                <a:latin typeface="Times New Roman" panose="02020603050405020304" charset="0"/>
                <a:ea typeface="楷体" panose="02010609060101010101" charset="-122"/>
                <a:cs typeface="Times New Roman" panose="02020603050405020304" charset="0"/>
              </a:rPr>
              <a:t>1</a:t>
            </a:r>
            <a:r>
              <a:rPr lang="en-US" altLang="zh-CN" sz="2600" b="1" dirty="0" smtClean="0">
                <a:solidFill>
                  <a:srgbClr val="FF0000"/>
                </a:solidFill>
                <a:latin typeface="Times New Roman" panose="02020603050405020304" charset="0"/>
                <a:ea typeface="楷体" panose="02010609060101010101" charset="-122"/>
                <a:cs typeface="Times New Roman" panose="02020603050405020304" charset="0"/>
              </a:rPr>
              <a:t>.</a:t>
            </a:r>
            <a:r>
              <a:rPr lang="zh-CN" altLang="en-US" sz="2600" b="1" dirty="0" smtClean="0">
                <a:latin typeface="Times New Roman" panose="02020603050405020304" charset="0"/>
                <a:ea typeface="楷体" panose="02010609060101010101" charset="-122"/>
                <a:cs typeface="Times New Roman" panose="02020603050405020304" charset="0"/>
              </a:rPr>
              <a:t> 电</a:t>
            </a:r>
            <a:r>
              <a:rPr lang="zh-CN" altLang="en-US" sz="2600" b="1" dirty="0">
                <a:latin typeface="Times New Roman" panose="02020603050405020304" charset="0"/>
                <a:ea typeface="楷体" panose="02010609060101010101" charset="-122"/>
                <a:cs typeface="Times New Roman" panose="02020603050405020304" charset="0"/>
              </a:rPr>
              <a:t>磁炮是利用电磁技术制成的一种新型武器，具有速度快、命中率高等特点。其原理是利用磁场对通电导体的作用，下列叙述中与此原理相同的</a:t>
            </a:r>
            <a:r>
              <a:rPr lang="zh-CN" altLang="en-US" sz="2600" b="1" dirty="0" smtClean="0">
                <a:latin typeface="Times New Roman" panose="02020603050405020304" charset="0"/>
                <a:ea typeface="楷体" panose="02010609060101010101" charset="-122"/>
                <a:cs typeface="Times New Roman" panose="02020603050405020304" charset="0"/>
              </a:rPr>
              <a:t>是（</a:t>
            </a:r>
            <a:r>
              <a:rPr lang="zh-CN" altLang="en-US" sz="2600" b="1" dirty="0">
                <a:latin typeface="Times New Roman" panose="02020603050405020304" charset="0"/>
                <a:ea typeface="楷体" panose="02010609060101010101" charset="-122"/>
                <a:cs typeface="Times New Roman" panose="02020603050405020304" charset="0"/>
              </a:rPr>
              <a:t>　　）</a:t>
            </a:r>
          </a:p>
          <a:p>
            <a:pPr fontAlgn="auto">
              <a:lnSpc>
                <a:spcPct val="140000"/>
              </a:lnSpc>
            </a:pPr>
            <a:r>
              <a:rPr lang="zh-CN" altLang="en-US" sz="2600" b="1" dirty="0">
                <a:latin typeface="Times New Roman" panose="02020603050405020304" charset="0"/>
                <a:ea typeface="楷体" panose="02010609060101010101" charset="-122"/>
                <a:cs typeface="Times New Roman" panose="02020603050405020304" charset="0"/>
              </a:rPr>
              <a:t>A．水轮机带动发电机工作为我们提供源源不断的电能 </a:t>
            </a:r>
          </a:p>
          <a:p>
            <a:pPr fontAlgn="auto">
              <a:lnSpc>
                <a:spcPct val="140000"/>
              </a:lnSpc>
            </a:pPr>
            <a:r>
              <a:rPr lang="zh-CN" altLang="en-US" sz="2600" b="1" dirty="0">
                <a:latin typeface="Times New Roman" panose="02020603050405020304" charset="0"/>
                <a:ea typeface="楷体" panose="02010609060101010101" charset="-122"/>
                <a:cs typeface="Times New Roman" panose="02020603050405020304" charset="0"/>
              </a:rPr>
              <a:t>B．奥斯特发现通电导线能使小磁针偏转方向 </a:t>
            </a:r>
          </a:p>
          <a:p>
            <a:pPr fontAlgn="auto">
              <a:lnSpc>
                <a:spcPct val="140000"/>
              </a:lnSpc>
            </a:pPr>
            <a:r>
              <a:rPr lang="zh-CN" altLang="en-US" sz="2600" b="1" dirty="0">
                <a:latin typeface="Times New Roman" panose="02020603050405020304" charset="0"/>
                <a:ea typeface="楷体" panose="02010609060101010101" charset="-122"/>
                <a:cs typeface="Times New Roman" panose="02020603050405020304" charset="0"/>
              </a:rPr>
              <a:t>C．电动机接通电源正常工作 </a:t>
            </a:r>
          </a:p>
          <a:p>
            <a:pPr fontAlgn="auto">
              <a:lnSpc>
                <a:spcPct val="140000"/>
              </a:lnSpc>
            </a:pPr>
            <a:r>
              <a:rPr lang="zh-CN" altLang="en-US" sz="2600" b="1" dirty="0">
                <a:latin typeface="Times New Roman" panose="02020603050405020304" charset="0"/>
                <a:ea typeface="楷体" panose="02010609060101010101" charset="-122"/>
                <a:cs typeface="Times New Roman" panose="02020603050405020304" charset="0"/>
              </a:rPr>
              <a:t>D．工厂使用大型电磁铁完成物品运输任务 </a:t>
            </a:r>
          </a:p>
        </p:txBody>
      </p:sp>
      <p:sp>
        <p:nvSpPr>
          <p:cNvPr id="3" name="文本框 2"/>
          <p:cNvSpPr txBox="1"/>
          <p:nvPr/>
        </p:nvSpPr>
        <p:spPr>
          <a:xfrm>
            <a:off x="5876226" y="2186647"/>
            <a:ext cx="407484" cy="461665"/>
          </a:xfrm>
          <a:prstGeom prst="rect">
            <a:avLst/>
          </a:prstGeom>
          <a:noFill/>
        </p:spPr>
        <p:txBody>
          <a:bodyPr wrap="none" rtlCol="0" anchor="t">
            <a:spAutoFit/>
          </a:bodyPr>
          <a:lstStyle/>
          <a:p>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sym typeface="+mn-ea"/>
              </a:rPr>
              <a:t>C</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24" name="组合 1"/>
          <p:cNvGrpSpPr>
            <a:grpSpLocks noChangeAspect="1"/>
          </p:cNvGrpSpPr>
          <p:nvPr/>
        </p:nvGrpSpPr>
        <p:grpSpPr>
          <a:xfrm>
            <a:off x="3266123" y="540806"/>
            <a:ext cx="2411412" cy="450850"/>
            <a:chOff x="3564387" y="597378"/>
            <a:chExt cx="2247990" cy="419195"/>
          </a:xfrm>
        </p:grpSpPr>
        <p:sp>
          <p:nvSpPr>
            <p:cNvPr id="26" name="缺角矩形 25"/>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7" name="缺角矩形 26"/>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8" name="缺角矩形 2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9" name="缺角矩形 2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30" name="缺角矩形 2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31" name="TextBox 15"/>
          <p:cNvSpPr txBox="1"/>
          <p:nvPr/>
        </p:nvSpPr>
        <p:spPr>
          <a:xfrm>
            <a:off x="3231198" y="497943"/>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3189453" y="3176842"/>
            <a:ext cx="2569210" cy="1449195"/>
          </a:xfrm>
          <a:prstGeom prst="rect">
            <a:avLst/>
          </a:prstGeom>
        </p:spPr>
      </p:pic>
      <p:pic>
        <p:nvPicPr>
          <p:cNvPr id="4" name="图片 3" descr="timg (4)"/>
          <p:cNvPicPr>
            <a:picLocks noChangeAspect="1"/>
          </p:cNvPicPr>
          <p:nvPr/>
        </p:nvPicPr>
        <p:blipFill>
          <a:blip r:embed="rId3" cstate="print"/>
          <a:stretch>
            <a:fillRect/>
          </a:stretch>
        </p:blipFill>
        <p:spPr>
          <a:xfrm>
            <a:off x="182880" y="3139440"/>
            <a:ext cx="2693035" cy="1515110"/>
          </a:xfrm>
          <a:prstGeom prst="rect">
            <a:avLst/>
          </a:prstGeom>
        </p:spPr>
      </p:pic>
      <p:pic>
        <p:nvPicPr>
          <p:cNvPr id="5" name="图片 4" descr="timg (5)"/>
          <p:cNvPicPr>
            <a:picLocks noChangeAspect="1"/>
          </p:cNvPicPr>
          <p:nvPr/>
        </p:nvPicPr>
        <p:blipFill>
          <a:blip r:embed="rId4" cstate="print"/>
          <a:stretch>
            <a:fillRect/>
          </a:stretch>
        </p:blipFill>
        <p:spPr>
          <a:xfrm>
            <a:off x="6131560" y="2973705"/>
            <a:ext cx="2402840" cy="1640317"/>
          </a:xfrm>
          <a:prstGeom prst="rect">
            <a:avLst/>
          </a:prstGeom>
        </p:spPr>
      </p:pic>
      <p:pic>
        <p:nvPicPr>
          <p:cNvPr id="6" name="图片 5" descr="timg (1)"/>
          <p:cNvPicPr>
            <a:picLocks noChangeAspect="1"/>
          </p:cNvPicPr>
          <p:nvPr/>
        </p:nvPicPr>
        <p:blipFill>
          <a:blip r:embed="rId5" cstate="print"/>
          <a:stretch>
            <a:fillRect/>
          </a:stretch>
        </p:blipFill>
        <p:spPr>
          <a:xfrm>
            <a:off x="3138625" y="1115695"/>
            <a:ext cx="2804160" cy="1666240"/>
          </a:xfrm>
          <a:prstGeom prst="rect">
            <a:avLst/>
          </a:prstGeom>
        </p:spPr>
      </p:pic>
      <p:pic>
        <p:nvPicPr>
          <p:cNvPr id="7" name="图片 6" descr="timg"/>
          <p:cNvPicPr>
            <a:picLocks noChangeAspect="1"/>
          </p:cNvPicPr>
          <p:nvPr/>
        </p:nvPicPr>
        <p:blipFill>
          <a:blip r:embed="rId6" cstate="print"/>
          <a:stretch>
            <a:fillRect/>
          </a:stretch>
        </p:blipFill>
        <p:spPr>
          <a:xfrm>
            <a:off x="144145" y="1115695"/>
            <a:ext cx="2731770" cy="1667510"/>
          </a:xfrm>
          <a:prstGeom prst="rect">
            <a:avLst/>
          </a:prstGeom>
        </p:spPr>
      </p:pic>
      <p:sp>
        <p:nvSpPr>
          <p:cNvPr id="8" name="文本框 7"/>
          <p:cNvSpPr txBox="1"/>
          <p:nvPr/>
        </p:nvSpPr>
        <p:spPr>
          <a:xfrm>
            <a:off x="1184593" y="2727482"/>
            <a:ext cx="873919" cy="369332"/>
          </a:xfrm>
          <a:prstGeom prst="rect">
            <a:avLst/>
          </a:prstGeom>
          <a:noFill/>
        </p:spPr>
        <p:txBody>
          <a:bodyPr wrap="square" rtlCol="0">
            <a:spAutoFit/>
          </a:bodyPr>
          <a:lstStyle/>
          <a:p>
            <a:r>
              <a:rPr lang="zh-CN" altLang="en-US" b="1">
                <a:latin typeface="黑体" panose="02010609060101010101" pitchFamily="49" charset="-122"/>
                <a:ea typeface="黑体" panose="02010609060101010101" pitchFamily="49" charset="-122"/>
              </a:rPr>
              <a:t>机床</a:t>
            </a:r>
          </a:p>
        </p:txBody>
      </p:sp>
      <p:sp>
        <p:nvSpPr>
          <p:cNvPr id="9" name="文本框 8"/>
          <p:cNvSpPr txBox="1"/>
          <p:nvPr/>
        </p:nvSpPr>
        <p:spPr>
          <a:xfrm>
            <a:off x="4134803" y="2719461"/>
            <a:ext cx="873919"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电扇</a:t>
            </a:r>
          </a:p>
        </p:txBody>
      </p:sp>
      <p:sp>
        <p:nvSpPr>
          <p:cNvPr id="10" name="文本框 9"/>
          <p:cNvSpPr txBox="1"/>
          <p:nvPr/>
        </p:nvSpPr>
        <p:spPr>
          <a:xfrm>
            <a:off x="7129939" y="2737943"/>
            <a:ext cx="873919"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电梯</a:t>
            </a:r>
          </a:p>
        </p:txBody>
      </p:sp>
      <p:sp>
        <p:nvSpPr>
          <p:cNvPr id="11" name="文本框 10"/>
          <p:cNvSpPr txBox="1"/>
          <p:nvPr/>
        </p:nvSpPr>
        <p:spPr>
          <a:xfrm>
            <a:off x="688180" y="4650337"/>
            <a:ext cx="1438751" cy="369332"/>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rPr>
              <a:t>电力机车</a:t>
            </a:r>
          </a:p>
        </p:txBody>
      </p:sp>
      <p:sp>
        <p:nvSpPr>
          <p:cNvPr id="12" name="文本框 11"/>
          <p:cNvSpPr txBox="1"/>
          <p:nvPr/>
        </p:nvSpPr>
        <p:spPr>
          <a:xfrm>
            <a:off x="4026535" y="4679950"/>
            <a:ext cx="1261110" cy="369332"/>
          </a:xfrm>
          <a:prstGeom prst="rect">
            <a:avLst/>
          </a:prstGeom>
          <a:noFill/>
        </p:spPr>
        <p:txBody>
          <a:bodyPr wrap="square" rtlCol="0">
            <a:spAutoFit/>
          </a:bodyPr>
          <a:lstStyle/>
          <a:p>
            <a:r>
              <a:rPr lang="zh-CN" altLang="en-US" b="1">
                <a:latin typeface="黑体" panose="02010609060101010101" pitchFamily="49" charset="-122"/>
                <a:ea typeface="黑体" panose="02010609060101010101" pitchFamily="49" charset="-122"/>
              </a:rPr>
              <a:t>洗衣机</a:t>
            </a:r>
          </a:p>
        </p:txBody>
      </p:sp>
      <p:sp>
        <p:nvSpPr>
          <p:cNvPr id="13" name="文本框 12"/>
          <p:cNvSpPr txBox="1"/>
          <p:nvPr/>
        </p:nvSpPr>
        <p:spPr>
          <a:xfrm>
            <a:off x="6791325" y="4680082"/>
            <a:ext cx="1592580" cy="369332"/>
          </a:xfrm>
          <a:prstGeom prst="rect">
            <a:avLst/>
          </a:prstGeom>
          <a:noFill/>
        </p:spPr>
        <p:txBody>
          <a:bodyPr wrap="square" rtlCol="0">
            <a:spAutoFit/>
          </a:bodyPr>
          <a:lstStyle/>
          <a:p>
            <a:r>
              <a:rPr lang="zh-CN" altLang="en-US" b="1">
                <a:latin typeface="黑体" panose="02010609060101010101" pitchFamily="49" charset="-122"/>
                <a:ea typeface="黑体" panose="02010609060101010101" pitchFamily="49" charset="-122"/>
              </a:rPr>
              <a:t>电动玩具</a:t>
            </a:r>
          </a:p>
        </p:txBody>
      </p:sp>
      <p:sp>
        <p:nvSpPr>
          <p:cNvPr id="14" name="TextBox 4"/>
          <p:cNvSpPr/>
          <p:nvPr/>
        </p:nvSpPr>
        <p:spPr>
          <a:xfrm>
            <a:off x="317391" y="577571"/>
            <a:ext cx="8446629" cy="510778"/>
          </a:xfrm>
          <a:prstGeom prst="roundRect">
            <a:avLst>
              <a:gd name="adj" fmla="val 16667"/>
            </a:avLst>
          </a:prstGeom>
          <a:noFill/>
          <a:ln w="25400">
            <a:noFill/>
          </a:ln>
        </p:spPr>
        <p:txBody>
          <a:bodyPr wrap="square">
            <a:spAutoFit/>
          </a:bodyPr>
          <a:lstStyle/>
          <a:p>
            <a:pPr>
              <a:spcBef>
                <a:spcPct val="50000"/>
              </a:spcBef>
            </a:pPr>
            <a:r>
              <a:rPr lang="zh-CN" altLang="en-US" sz="2400" b="1" dirty="0">
                <a:solidFill>
                  <a:srgbClr val="0000FF"/>
                </a:solidFill>
                <a:latin typeface="Times New Roman" panose="02020603050405020304" charset="0"/>
                <a:ea typeface="宋体" panose="02010600030101010101" pitchFamily="2" charset="-122"/>
              </a:rPr>
              <a:t>电动机通电后为什么能够转动呢？电动机的工作原理是什么？</a:t>
            </a:r>
          </a:p>
        </p:txBody>
      </p:sp>
      <p:grpSp>
        <p:nvGrpSpPr>
          <p:cNvPr id="20" name="组合 19"/>
          <p:cNvGrpSpPr/>
          <p:nvPr/>
        </p:nvGrpSpPr>
        <p:grpSpPr>
          <a:xfrm>
            <a:off x="6228715" y="1123716"/>
            <a:ext cx="2539365" cy="1666875"/>
            <a:chOff x="6228715" y="1123716"/>
            <a:chExt cx="2539365" cy="1666875"/>
          </a:xfrm>
        </p:grpSpPr>
        <p:pic>
          <p:nvPicPr>
            <p:cNvPr id="2" name="图片 1" descr="timg (2)"/>
            <p:cNvPicPr>
              <a:picLocks noChangeAspect="1"/>
            </p:cNvPicPr>
            <p:nvPr/>
          </p:nvPicPr>
          <p:blipFill>
            <a:blip r:embed="rId7" cstate="print"/>
            <a:stretch>
              <a:fillRect/>
            </a:stretch>
          </p:blipFill>
          <p:spPr>
            <a:xfrm>
              <a:off x="6228715" y="1123716"/>
              <a:ext cx="2539365" cy="1666875"/>
            </a:xfrm>
            <a:prstGeom prst="rect">
              <a:avLst/>
            </a:prstGeom>
          </p:spPr>
        </p:pic>
        <p:pic>
          <p:nvPicPr>
            <p:cNvPr id="307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57411" y="2534652"/>
              <a:ext cx="606609" cy="251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p:cNvGraphicFramePr>
          <p:nvPr/>
        </p:nvGraphicFramePr>
        <p:xfrm>
          <a:off x="6667130" y="2764922"/>
          <a:ext cx="2185738" cy="2242148"/>
        </p:xfrm>
        <a:graphic>
          <a:graphicData uri="http://schemas.openxmlformats.org/presentationml/2006/ole">
            <mc:AlternateContent xmlns:mc="http://schemas.openxmlformats.org/markup-compatibility/2006">
              <mc:Choice xmlns:v="urn:schemas-microsoft-com:vml" Requires="v">
                <p:oleObj spid="_x0000_s2065" r:id="rId3" imgW="3390476" imgH="3524742" progId="PBrush">
                  <p:embed/>
                </p:oleObj>
              </mc:Choice>
              <mc:Fallback>
                <p:oleObj r:id="rId3" imgW="3390476" imgH="3524742" progId="PBrush">
                  <p:embed/>
                  <p:pic>
                    <p:nvPicPr>
                      <p:cNvPr id="0" name="图片 9" descr="image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130" y="2764922"/>
                        <a:ext cx="2185738" cy="22421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文本框 1"/>
          <p:cNvSpPr txBox="1"/>
          <p:nvPr/>
        </p:nvSpPr>
        <p:spPr>
          <a:xfrm>
            <a:off x="101900" y="1106195"/>
            <a:ext cx="9086972" cy="1569660"/>
          </a:xfrm>
          <a:prstGeom prst="rect">
            <a:avLst/>
          </a:prstGeom>
          <a:noFill/>
        </p:spPr>
        <p:txBody>
          <a:bodyPr wrap="square" rtlCol="0" anchor="t">
            <a:spAutoFit/>
          </a:bodyPr>
          <a:lstStyle/>
          <a:p>
            <a:r>
              <a:rPr lang="en-US" altLang="zh-CN" sz="2400" b="1" dirty="0">
                <a:solidFill>
                  <a:srgbClr val="FF0000"/>
                </a:solidFill>
                <a:latin typeface="Times New Roman" panose="02020603050405020304" charset="0"/>
                <a:ea typeface="楷体" panose="02010609060101010101" charset="-122"/>
                <a:cs typeface="Times New Roman" panose="02020603050405020304" charset="0"/>
              </a:rPr>
              <a:t>2</a:t>
            </a:r>
            <a:r>
              <a:rPr lang="en-US" altLang="zh-CN" sz="2400" b="1" dirty="0" smtClean="0">
                <a:solidFill>
                  <a:srgbClr val="FF0000"/>
                </a:solidFill>
                <a:latin typeface="Times New Roman" panose="02020603050405020304" charset="0"/>
                <a:ea typeface="楷体" panose="02010609060101010101" charset="-122"/>
                <a:cs typeface="Times New Roman" panose="02020603050405020304" charset="0"/>
              </a:rPr>
              <a:t>.</a:t>
            </a:r>
            <a:r>
              <a:rPr lang="zh-CN" altLang="en-US" sz="2400" b="1" dirty="0" smtClean="0">
                <a:latin typeface="Times New Roman" panose="02020603050405020304" charset="0"/>
                <a:ea typeface="楷体" panose="02010609060101010101" charset="-122"/>
                <a:cs typeface="Times New Roman" panose="02020603050405020304" charset="0"/>
              </a:rPr>
              <a:t> 如</a:t>
            </a:r>
            <a:r>
              <a:rPr lang="zh-CN" altLang="en-US" sz="2400" b="1" dirty="0">
                <a:latin typeface="Times New Roman" panose="02020603050405020304" charset="0"/>
                <a:ea typeface="楷体" panose="02010609060101010101" charset="-122"/>
                <a:cs typeface="Times New Roman" panose="02020603050405020304" charset="0"/>
              </a:rPr>
              <a:t>图所示，干电池底部吸有强磁铁（可导电），在干电池的正极上支有一“门”字形导线框，导线框</a:t>
            </a:r>
            <a:r>
              <a:rPr lang="zh-CN" altLang="en-US" sz="2400" b="1" i="1" dirty="0">
                <a:latin typeface="Times New Roman" panose="02020603050405020304" charset="0"/>
                <a:ea typeface="楷体" panose="02010609060101010101" charset="-122"/>
                <a:cs typeface="Times New Roman" panose="02020603050405020304" charset="0"/>
              </a:rPr>
              <a:t>B</a:t>
            </a:r>
            <a:r>
              <a:rPr lang="zh-CN" altLang="en-US" sz="2400" b="1" dirty="0">
                <a:latin typeface="Times New Roman" panose="02020603050405020304" charset="0"/>
                <a:ea typeface="楷体" panose="02010609060101010101" charset="-122"/>
                <a:cs typeface="Times New Roman" panose="02020603050405020304" charset="0"/>
              </a:rPr>
              <a:t>侧和套在强磁铁上导电圆环</a:t>
            </a:r>
            <a:r>
              <a:rPr lang="zh-CN" altLang="en-US" sz="2400" b="1" i="1" dirty="0">
                <a:latin typeface="Times New Roman" panose="02020603050405020304" charset="0"/>
                <a:ea typeface="楷体" panose="02010609060101010101" charset="-122"/>
                <a:cs typeface="Times New Roman" panose="02020603050405020304" charset="0"/>
              </a:rPr>
              <a:t>C</a:t>
            </a:r>
            <a:r>
              <a:rPr lang="zh-CN" altLang="en-US" sz="2400" b="1" dirty="0">
                <a:latin typeface="Times New Roman" panose="02020603050405020304" charset="0"/>
                <a:ea typeface="楷体" panose="02010609060101010101" charset="-122"/>
                <a:cs typeface="Times New Roman" panose="02020603050405020304" charset="0"/>
              </a:rPr>
              <a:t>连接，导线框和圆环</a:t>
            </a:r>
            <a:r>
              <a:rPr lang="zh-CN" altLang="en-US" sz="2400" b="1" i="1" dirty="0">
                <a:latin typeface="Times New Roman" panose="02020603050405020304" charset="0"/>
                <a:ea typeface="楷体" panose="02010609060101010101" charset="-122"/>
                <a:cs typeface="Times New Roman" panose="02020603050405020304" charset="0"/>
              </a:rPr>
              <a:t>C</a:t>
            </a:r>
            <a:r>
              <a:rPr lang="zh-CN" altLang="en-US" sz="2400" b="1" dirty="0">
                <a:latin typeface="Times New Roman" panose="02020603050405020304" charset="0"/>
                <a:ea typeface="楷体" panose="02010609060101010101" charset="-122"/>
                <a:cs typeface="Times New Roman" panose="02020603050405020304" charset="0"/>
              </a:rPr>
              <a:t>能够一起绕干电池持续转动，圆环</a:t>
            </a:r>
            <a:r>
              <a:rPr lang="zh-CN" altLang="en-US" sz="2400" b="1" i="1" dirty="0">
                <a:latin typeface="Times New Roman" panose="02020603050405020304" charset="0"/>
                <a:ea typeface="楷体" panose="02010609060101010101" charset="-122"/>
                <a:cs typeface="Times New Roman" panose="02020603050405020304" charset="0"/>
              </a:rPr>
              <a:t>C</a:t>
            </a:r>
            <a:r>
              <a:rPr lang="zh-CN" altLang="en-US" sz="2400" b="1" dirty="0">
                <a:latin typeface="Times New Roman" panose="02020603050405020304" charset="0"/>
                <a:ea typeface="楷体" panose="02010609060101010101" charset="-122"/>
                <a:cs typeface="Times New Roman" panose="02020603050405020304" charset="0"/>
              </a:rPr>
              <a:t>在转动过程中与强磁铁接触良好。导线框转动的动力来源  </a:t>
            </a:r>
            <a:r>
              <a:rPr lang="zh-CN" altLang="en-US" sz="2400" b="1" dirty="0" smtClean="0">
                <a:latin typeface="Times New Roman" panose="02020603050405020304" charset="0"/>
                <a:ea typeface="楷体" panose="02010609060101010101" charset="-122"/>
                <a:cs typeface="Times New Roman" panose="02020603050405020304" charset="0"/>
              </a:rPr>
              <a:t>（</a:t>
            </a:r>
            <a:r>
              <a:rPr lang="zh-CN" altLang="en-US" sz="2400" b="1" dirty="0">
                <a:latin typeface="Times New Roman" panose="02020603050405020304" charset="0"/>
                <a:ea typeface="楷体" panose="02010609060101010101" charset="-122"/>
                <a:cs typeface="Times New Roman" panose="02020603050405020304" charset="0"/>
              </a:rPr>
              <a:t>　　）</a:t>
            </a:r>
          </a:p>
        </p:txBody>
      </p:sp>
      <p:sp>
        <p:nvSpPr>
          <p:cNvPr id="11" name="文本框 10"/>
          <p:cNvSpPr txBox="1"/>
          <p:nvPr/>
        </p:nvSpPr>
        <p:spPr>
          <a:xfrm>
            <a:off x="280176" y="2711223"/>
            <a:ext cx="7010876" cy="1938020"/>
          </a:xfrm>
          <a:prstGeom prst="rect">
            <a:avLst/>
          </a:prstGeom>
          <a:noFill/>
        </p:spPr>
        <p:txBody>
          <a:bodyPr wrap="square" rtlCol="0" anchor="t">
            <a:spAutoFit/>
          </a:bodyPr>
          <a:lstStyle/>
          <a:p>
            <a:r>
              <a:rPr lang="zh-CN" altLang="en-US" sz="2400" b="1" dirty="0">
                <a:latin typeface="Times New Roman" panose="02020603050405020304" charset="0"/>
                <a:ea typeface="楷体" panose="02010609060101010101" charset="-122"/>
                <a:cs typeface="Times New Roman" panose="02020603050405020304" charset="0"/>
              </a:rPr>
              <a:t>A．只有线框</a:t>
            </a:r>
            <a:r>
              <a:rPr lang="zh-CN" altLang="en-US" sz="2400" b="1" i="1" dirty="0">
                <a:latin typeface="Times New Roman" panose="02020603050405020304" charset="0"/>
                <a:ea typeface="楷体" panose="02010609060101010101" charset="-122"/>
                <a:cs typeface="Times New Roman" panose="02020603050405020304" charset="0"/>
              </a:rPr>
              <a:t>A</a:t>
            </a:r>
            <a:r>
              <a:rPr lang="zh-CN" altLang="en-US" sz="2400" b="1" dirty="0">
                <a:latin typeface="Times New Roman" panose="02020603050405020304" charset="0"/>
                <a:ea typeface="楷体" panose="02010609060101010101" charset="-122"/>
                <a:cs typeface="Times New Roman" panose="02020603050405020304" charset="0"/>
              </a:rPr>
              <a:t>侧受到磁场对电流的作用 </a:t>
            </a:r>
          </a:p>
          <a:p>
            <a:r>
              <a:rPr lang="zh-CN" altLang="en-US" sz="2400" b="1" dirty="0">
                <a:latin typeface="Times New Roman" panose="02020603050405020304" charset="0"/>
                <a:ea typeface="楷体" panose="02010609060101010101" charset="-122"/>
                <a:cs typeface="Times New Roman" panose="02020603050405020304" charset="0"/>
              </a:rPr>
              <a:t>B．只有线框</a:t>
            </a:r>
            <a:r>
              <a:rPr lang="zh-CN" altLang="en-US" sz="2400" b="1" i="1" dirty="0">
                <a:latin typeface="Times New Roman" panose="02020603050405020304" charset="0"/>
                <a:ea typeface="楷体" panose="02010609060101010101" charset="-122"/>
                <a:cs typeface="Times New Roman" panose="02020603050405020304" charset="0"/>
              </a:rPr>
              <a:t>B</a:t>
            </a:r>
            <a:r>
              <a:rPr lang="zh-CN" altLang="en-US" sz="2400" b="1" dirty="0">
                <a:latin typeface="Times New Roman" panose="02020603050405020304" charset="0"/>
                <a:ea typeface="楷体" panose="02010609060101010101" charset="-122"/>
                <a:cs typeface="Times New Roman" panose="02020603050405020304" charset="0"/>
              </a:rPr>
              <a:t>侧受到磁场对电流的作用 </a:t>
            </a:r>
          </a:p>
          <a:p>
            <a:r>
              <a:rPr lang="zh-CN" altLang="en-US" sz="2400" b="1" dirty="0">
                <a:latin typeface="Times New Roman" panose="02020603050405020304" charset="0"/>
                <a:ea typeface="楷体" panose="02010609060101010101" charset="-122"/>
                <a:cs typeface="Times New Roman" panose="02020603050405020304" charset="0"/>
              </a:rPr>
              <a:t>C．线框</a:t>
            </a:r>
            <a:r>
              <a:rPr lang="zh-CN" altLang="en-US" sz="2400" b="1" i="1" dirty="0">
                <a:latin typeface="Times New Roman" panose="02020603050405020304" charset="0"/>
                <a:ea typeface="楷体" panose="02010609060101010101" charset="-122"/>
                <a:cs typeface="Times New Roman" panose="02020603050405020304" charset="0"/>
              </a:rPr>
              <a:t>A</a:t>
            </a:r>
            <a:r>
              <a:rPr lang="zh-CN" altLang="en-US" sz="2400" b="1" dirty="0">
                <a:latin typeface="Times New Roman" panose="02020603050405020304" charset="0"/>
                <a:ea typeface="楷体" panose="02010609060101010101" charset="-122"/>
                <a:cs typeface="Times New Roman" panose="02020603050405020304" charset="0"/>
              </a:rPr>
              <a:t>侧、</a:t>
            </a:r>
            <a:r>
              <a:rPr lang="zh-CN" altLang="en-US" sz="2400" b="1" i="1" dirty="0">
                <a:latin typeface="Times New Roman" panose="02020603050405020304" charset="0"/>
                <a:ea typeface="楷体" panose="02010609060101010101" charset="-122"/>
                <a:cs typeface="Times New Roman" panose="02020603050405020304" charset="0"/>
              </a:rPr>
              <a:t>B</a:t>
            </a:r>
            <a:r>
              <a:rPr lang="zh-CN" altLang="en-US" sz="2400" b="1" dirty="0">
                <a:latin typeface="Times New Roman" panose="02020603050405020304" charset="0"/>
                <a:ea typeface="楷体" panose="02010609060101010101" charset="-122"/>
                <a:cs typeface="Times New Roman" panose="02020603050405020304" charset="0"/>
              </a:rPr>
              <a:t>侧都受到磁场对电流的作用 </a:t>
            </a:r>
          </a:p>
          <a:p>
            <a:r>
              <a:rPr lang="zh-CN" altLang="en-US" sz="2400" b="1" dirty="0">
                <a:latin typeface="Times New Roman" panose="02020603050405020304" charset="0"/>
                <a:ea typeface="楷体" panose="02010609060101010101" charset="-122"/>
                <a:cs typeface="Times New Roman" panose="02020603050405020304" charset="0"/>
              </a:rPr>
              <a:t>D．线框</a:t>
            </a:r>
            <a:r>
              <a:rPr lang="zh-CN" altLang="en-US" sz="2400" b="1" i="1" dirty="0">
                <a:latin typeface="Times New Roman" panose="02020603050405020304" charset="0"/>
                <a:ea typeface="楷体" panose="02010609060101010101" charset="-122"/>
                <a:cs typeface="Times New Roman" panose="02020603050405020304" charset="0"/>
              </a:rPr>
              <a:t>A</a:t>
            </a:r>
            <a:r>
              <a:rPr lang="zh-CN" altLang="en-US" sz="2400" b="1" dirty="0">
                <a:latin typeface="Times New Roman" panose="02020603050405020304" charset="0"/>
                <a:ea typeface="楷体" panose="02010609060101010101" charset="-122"/>
                <a:cs typeface="Times New Roman" panose="02020603050405020304" charset="0"/>
              </a:rPr>
              <a:t>侧、</a:t>
            </a:r>
            <a:r>
              <a:rPr lang="zh-CN" altLang="en-US" sz="2400" b="1" i="1" dirty="0">
                <a:latin typeface="Times New Roman" panose="02020603050405020304" charset="0"/>
                <a:ea typeface="楷体" panose="02010609060101010101" charset="-122"/>
                <a:cs typeface="Times New Roman" panose="02020603050405020304" charset="0"/>
              </a:rPr>
              <a:t>B</a:t>
            </a:r>
            <a:r>
              <a:rPr lang="zh-CN" altLang="en-US" sz="2400" b="1" dirty="0">
                <a:latin typeface="Times New Roman" panose="02020603050405020304" charset="0"/>
                <a:ea typeface="楷体" panose="02010609060101010101" charset="-122"/>
                <a:cs typeface="Times New Roman" panose="02020603050405020304" charset="0"/>
              </a:rPr>
              <a:t>侧都不受到磁场对电流的作用</a:t>
            </a:r>
            <a:r>
              <a:rPr lang="zh-CN" altLang="en-US" sz="2400" b="1" dirty="0" smtClean="0">
                <a:latin typeface="Times New Roman" panose="02020603050405020304" charset="0"/>
                <a:ea typeface="楷体" panose="02010609060101010101" charset="-122"/>
                <a:cs typeface="Times New Roman" panose="02020603050405020304" charset="0"/>
              </a:rPr>
              <a:t>，</a:t>
            </a:r>
            <a:endParaRPr lang="en-US" altLang="zh-CN" sz="2400" b="1" dirty="0" smtClean="0">
              <a:latin typeface="Times New Roman" panose="02020603050405020304" charset="0"/>
              <a:ea typeface="楷体" panose="02010609060101010101" charset="-122"/>
              <a:cs typeface="Times New Roman" panose="02020603050405020304" charset="0"/>
            </a:endParaRPr>
          </a:p>
          <a:p>
            <a:r>
              <a:rPr lang="zh-CN" altLang="en-US" sz="2400" b="1" dirty="0" smtClean="0">
                <a:latin typeface="Times New Roman" panose="02020603050405020304" charset="0"/>
                <a:ea typeface="楷体" panose="02010609060101010101" charset="-122"/>
                <a:cs typeface="Times New Roman" panose="02020603050405020304" charset="0"/>
              </a:rPr>
              <a:t>       是</a:t>
            </a:r>
            <a:r>
              <a:rPr lang="zh-CN" altLang="en-US" sz="2400" b="1" dirty="0">
                <a:latin typeface="Times New Roman" panose="02020603050405020304" charset="0"/>
                <a:ea typeface="楷体" panose="02010609060101010101" charset="-122"/>
                <a:cs typeface="Times New Roman" panose="02020603050405020304" charset="0"/>
              </a:rPr>
              <a:t>受到的其他外力 </a:t>
            </a:r>
          </a:p>
        </p:txBody>
      </p:sp>
      <p:sp>
        <p:nvSpPr>
          <p:cNvPr id="12" name="文本框 11"/>
          <p:cNvSpPr txBox="1"/>
          <p:nvPr/>
        </p:nvSpPr>
        <p:spPr>
          <a:xfrm>
            <a:off x="7540130" y="2215480"/>
            <a:ext cx="386080"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p>
        </p:txBody>
      </p:sp>
      <p:grpSp>
        <p:nvGrpSpPr>
          <p:cNvPr id="13" name="组合 1"/>
          <p:cNvGrpSpPr>
            <a:grpSpLocks noChangeAspect="1"/>
          </p:cNvGrpSpPr>
          <p:nvPr/>
        </p:nvGrpSpPr>
        <p:grpSpPr>
          <a:xfrm>
            <a:off x="3266123" y="540806"/>
            <a:ext cx="2411412" cy="450850"/>
            <a:chOff x="3564387" y="597378"/>
            <a:chExt cx="2247990" cy="419195"/>
          </a:xfrm>
        </p:grpSpPr>
        <p:sp>
          <p:nvSpPr>
            <p:cNvPr id="14" name="缺角矩形 1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5" name="缺角矩形 1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6" name="缺角矩形 1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7" name="缺角矩形 1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1" name="缺角矩形 20"/>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22" name="TextBox 15"/>
          <p:cNvSpPr txBox="1"/>
          <p:nvPr/>
        </p:nvSpPr>
        <p:spPr>
          <a:xfrm>
            <a:off x="3231198" y="497943"/>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168" y="1011013"/>
            <a:ext cx="8677275" cy="3861435"/>
          </a:xfrm>
          <a:prstGeom prst="rect">
            <a:avLst/>
          </a:prstGeom>
          <a:noFill/>
        </p:spPr>
        <p:txBody>
          <a:bodyPr wrap="square" rtlCol="0" anchor="t">
            <a:spAutoFit/>
          </a:bodyPr>
          <a:lstStyle/>
          <a:p>
            <a:pPr fontAlgn="auto">
              <a:lnSpc>
                <a:spcPct val="125000"/>
              </a:lnSpc>
            </a:pPr>
            <a:r>
              <a:rPr lang="en-US" altLang="zh-CN" sz="2800" b="1" dirty="0" smtClean="0">
                <a:solidFill>
                  <a:srgbClr val="FF0000"/>
                </a:solidFill>
                <a:latin typeface="Times New Roman" panose="02020603050405020304" charset="0"/>
                <a:ea typeface="楷体" panose="02010609060101010101" charset="-122"/>
                <a:cs typeface="Times New Roman" panose="02020603050405020304" charset="0"/>
              </a:rPr>
              <a:t>3.</a:t>
            </a:r>
            <a:r>
              <a:rPr lang="zh-CN" altLang="en-US" sz="2800" b="1" dirty="0" smtClean="0">
                <a:solidFill>
                  <a:srgbClr val="FF0000"/>
                </a:solidFill>
                <a:latin typeface="Times New Roman" panose="02020603050405020304" charset="0"/>
                <a:ea typeface="楷体" panose="02010609060101010101" charset="-122"/>
                <a:cs typeface="Times New Roman" panose="02020603050405020304" charset="0"/>
              </a:rPr>
              <a:t> </a:t>
            </a:r>
            <a:r>
              <a:rPr lang="en-US" altLang="zh-CN" sz="2800" b="1" dirty="0" smtClean="0">
                <a:latin typeface="Times New Roman" panose="02020603050405020304" charset="0"/>
                <a:ea typeface="楷体" panose="02010609060101010101" charset="-122"/>
                <a:cs typeface="Times New Roman" panose="02020603050405020304" charset="0"/>
              </a:rPr>
              <a:t>【</a:t>
            </a:r>
            <a:r>
              <a:rPr lang="zh-CN" altLang="en-US" sz="2800" b="1" dirty="0" smtClean="0">
                <a:latin typeface="Times New Roman" panose="02020603050405020304" charset="0"/>
                <a:ea typeface="楷体" panose="02010609060101010101" charset="-122"/>
                <a:cs typeface="Times New Roman" panose="02020603050405020304" charset="0"/>
              </a:rPr>
              <a:t>多选</a:t>
            </a:r>
            <a:r>
              <a:rPr lang="en-US" altLang="zh-CN" sz="2800" b="1" dirty="0" smtClean="0">
                <a:latin typeface="Times New Roman" panose="02020603050405020304" charset="0"/>
                <a:ea typeface="楷体" panose="02010609060101010101" charset="-122"/>
                <a:cs typeface="Times New Roman" panose="02020603050405020304" charset="0"/>
              </a:rPr>
              <a:t>】</a:t>
            </a:r>
            <a:r>
              <a:rPr lang="zh-CN" altLang="en-US" sz="2800" b="1" dirty="0" smtClean="0">
                <a:latin typeface="Times New Roman" panose="02020603050405020304" charset="0"/>
                <a:ea typeface="楷体" panose="02010609060101010101" charset="-122"/>
                <a:cs typeface="Times New Roman" panose="02020603050405020304" charset="0"/>
              </a:rPr>
              <a:t>下</a:t>
            </a:r>
            <a:r>
              <a:rPr lang="zh-CN" altLang="en-US" sz="2800" b="1" dirty="0">
                <a:latin typeface="Times New Roman" panose="02020603050405020304" charset="0"/>
                <a:ea typeface="楷体" panose="02010609060101010101" charset="-122"/>
                <a:cs typeface="Times New Roman" panose="02020603050405020304" charset="0"/>
              </a:rPr>
              <a:t>列关于电动机的说法中正确的</a:t>
            </a:r>
            <a:r>
              <a:rPr lang="zh-CN" altLang="en-US" sz="2800" b="1" dirty="0" smtClean="0">
                <a:latin typeface="Times New Roman" panose="02020603050405020304" charset="0"/>
                <a:ea typeface="楷体" panose="02010609060101010101" charset="-122"/>
                <a:cs typeface="Times New Roman" panose="02020603050405020304" charset="0"/>
              </a:rPr>
              <a:t>是（</a:t>
            </a:r>
            <a:r>
              <a:rPr lang="zh-CN" altLang="en-US" sz="2800" b="1" dirty="0">
                <a:latin typeface="Times New Roman" panose="02020603050405020304" charset="0"/>
                <a:ea typeface="楷体" panose="02010609060101010101" charset="-122"/>
                <a:cs typeface="Times New Roman" panose="02020603050405020304" charset="0"/>
              </a:rPr>
              <a:t>　　）</a:t>
            </a:r>
          </a:p>
          <a:p>
            <a:pPr fontAlgn="auto">
              <a:lnSpc>
                <a:spcPct val="125000"/>
              </a:lnSpc>
            </a:pPr>
            <a:r>
              <a:rPr lang="zh-CN" altLang="en-US" sz="2800" b="1" dirty="0">
                <a:latin typeface="Times New Roman" panose="02020603050405020304" charset="0"/>
                <a:ea typeface="楷体" panose="02010609060101010101" charset="-122"/>
                <a:cs typeface="Times New Roman" panose="02020603050405020304" charset="0"/>
              </a:rPr>
              <a:t>A．电动机是将机械能转化为电能的装置</a:t>
            </a:r>
          </a:p>
          <a:p>
            <a:pPr fontAlgn="auto">
              <a:lnSpc>
                <a:spcPct val="125000"/>
              </a:lnSpc>
            </a:pPr>
            <a:r>
              <a:rPr lang="zh-CN" altLang="en-US" sz="2800" b="1" dirty="0">
                <a:latin typeface="Times New Roman" panose="02020603050405020304" charset="0"/>
                <a:ea typeface="楷体" panose="02010609060101010101" charset="-122"/>
                <a:cs typeface="Times New Roman" panose="02020603050405020304" charset="0"/>
              </a:rPr>
              <a:t>B．换向器使通入线圈内的电流方向发生有规律的</a:t>
            </a:r>
            <a:r>
              <a:rPr lang="zh-CN" altLang="en-US" sz="2800" b="1" dirty="0" smtClean="0">
                <a:latin typeface="Times New Roman" panose="02020603050405020304" charset="0"/>
                <a:ea typeface="楷体" panose="02010609060101010101" charset="-122"/>
                <a:cs typeface="Times New Roman" panose="02020603050405020304" charset="0"/>
              </a:rPr>
              <a:t>变</a:t>
            </a:r>
            <a:endParaRPr lang="en-US" altLang="zh-CN" sz="2800" b="1" dirty="0" smtClean="0">
              <a:latin typeface="Times New Roman" panose="02020603050405020304" charset="0"/>
              <a:ea typeface="楷体" panose="02010609060101010101" charset="-122"/>
              <a:cs typeface="Times New Roman" panose="02020603050405020304" charset="0"/>
            </a:endParaRPr>
          </a:p>
          <a:p>
            <a:pPr fontAlgn="auto">
              <a:lnSpc>
                <a:spcPct val="125000"/>
              </a:lnSpc>
            </a:pPr>
            <a:r>
              <a:rPr lang="en-US" altLang="zh-CN" sz="2800" b="1" dirty="0">
                <a:latin typeface="Times New Roman" panose="02020603050405020304" charset="0"/>
                <a:ea typeface="楷体" panose="02010609060101010101" charset="-122"/>
                <a:cs typeface="Times New Roman" panose="02020603050405020304" charset="0"/>
              </a:rPr>
              <a:t> </a:t>
            </a:r>
            <a:r>
              <a:rPr lang="en-US" altLang="zh-CN" sz="2800" b="1" dirty="0" smtClean="0">
                <a:latin typeface="Times New Roman" panose="02020603050405020304" charset="0"/>
                <a:ea typeface="楷体" panose="02010609060101010101" charset="-122"/>
                <a:cs typeface="Times New Roman" panose="02020603050405020304" charset="0"/>
              </a:rPr>
              <a:t>      </a:t>
            </a:r>
            <a:r>
              <a:rPr lang="zh-CN" altLang="en-US" sz="2800" b="1" dirty="0" smtClean="0">
                <a:latin typeface="Times New Roman" panose="02020603050405020304" charset="0"/>
                <a:ea typeface="楷体" panose="02010609060101010101" charset="-122"/>
                <a:cs typeface="Times New Roman" panose="02020603050405020304" charset="0"/>
              </a:rPr>
              <a:t>化</a:t>
            </a:r>
            <a:r>
              <a:rPr lang="zh-CN" altLang="en-US" sz="2800" b="1" dirty="0">
                <a:latin typeface="Times New Roman" panose="02020603050405020304" charset="0"/>
                <a:ea typeface="楷体" panose="02010609060101010101" charset="-122"/>
                <a:cs typeface="Times New Roman" panose="02020603050405020304" charset="0"/>
              </a:rPr>
              <a:t>，从</a:t>
            </a:r>
            <a:r>
              <a:rPr lang="zh-CN" altLang="en-US" sz="2800" b="1" dirty="0" smtClean="0">
                <a:latin typeface="Times New Roman" panose="02020603050405020304" charset="0"/>
                <a:ea typeface="楷体" panose="02010609060101010101" charset="-122"/>
                <a:cs typeface="Times New Roman" panose="02020603050405020304" charset="0"/>
              </a:rPr>
              <a:t>而让</a:t>
            </a:r>
            <a:r>
              <a:rPr lang="zh-CN" altLang="en-US" sz="2800" b="1" dirty="0">
                <a:latin typeface="Times New Roman" panose="02020603050405020304" charset="0"/>
                <a:ea typeface="楷体" panose="02010609060101010101" charset="-122"/>
                <a:cs typeface="Times New Roman" panose="02020603050405020304" charset="0"/>
              </a:rPr>
              <a:t>线圈能不停地转动</a:t>
            </a:r>
          </a:p>
          <a:p>
            <a:pPr fontAlgn="auto">
              <a:lnSpc>
                <a:spcPct val="125000"/>
              </a:lnSpc>
            </a:pPr>
            <a:r>
              <a:rPr lang="zh-CN" altLang="en-US" sz="2800" b="1" dirty="0">
                <a:latin typeface="Times New Roman" panose="02020603050405020304" charset="0"/>
                <a:ea typeface="楷体" panose="02010609060101010101" charset="-122"/>
                <a:cs typeface="Times New Roman" panose="02020603050405020304" charset="0"/>
              </a:rPr>
              <a:t>C．当电动机内的线圈转到其平面与磁场方向垂直的</a:t>
            </a:r>
            <a:r>
              <a:rPr lang="zh-CN" altLang="en-US" sz="2800" b="1" dirty="0" smtClean="0">
                <a:latin typeface="Times New Roman" panose="02020603050405020304" charset="0"/>
                <a:ea typeface="楷体" panose="02010609060101010101" charset="-122"/>
                <a:cs typeface="Times New Roman" panose="02020603050405020304" charset="0"/>
              </a:rPr>
              <a:t>位</a:t>
            </a:r>
            <a:endParaRPr lang="en-US" altLang="zh-CN" sz="2800" b="1" dirty="0" smtClean="0">
              <a:latin typeface="Times New Roman" panose="02020603050405020304" charset="0"/>
              <a:ea typeface="楷体" panose="02010609060101010101" charset="-122"/>
              <a:cs typeface="Times New Roman" panose="02020603050405020304" charset="0"/>
            </a:endParaRPr>
          </a:p>
          <a:p>
            <a:pPr fontAlgn="auto">
              <a:lnSpc>
                <a:spcPct val="125000"/>
              </a:lnSpc>
            </a:pPr>
            <a:r>
              <a:rPr lang="en-US" altLang="zh-CN" sz="2800" b="1" dirty="0">
                <a:latin typeface="Times New Roman" panose="02020603050405020304" charset="0"/>
                <a:ea typeface="楷体" panose="02010609060101010101" charset="-122"/>
                <a:cs typeface="Times New Roman" panose="02020603050405020304" charset="0"/>
              </a:rPr>
              <a:t> </a:t>
            </a:r>
            <a:r>
              <a:rPr lang="en-US" altLang="zh-CN" sz="2800" b="1" dirty="0" smtClean="0">
                <a:latin typeface="Times New Roman" panose="02020603050405020304" charset="0"/>
                <a:ea typeface="楷体" panose="02010609060101010101" charset="-122"/>
                <a:cs typeface="Times New Roman" panose="02020603050405020304" charset="0"/>
              </a:rPr>
              <a:t>      </a:t>
            </a:r>
            <a:r>
              <a:rPr lang="zh-CN" altLang="en-US" sz="2800" b="1" dirty="0" smtClean="0">
                <a:latin typeface="Times New Roman" panose="02020603050405020304" charset="0"/>
                <a:ea typeface="楷体" panose="02010609060101010101" charset="-122"/>
                <a:cs typeface="Times New Roman" panose="02020603050405020304" charset="0"/>
              </a:rPr>
              <a:t>置</a:t>
            </a:r>
            <a:r>
              <a:rPr lang="zh-CN" altLang="en-US" sz="2800" b="1" dirty="0">
                <a:latin typeface="Times New Roman" panose="02020603050405020304" charset="0"/>
                <a:ea typeface="楷体" panose="02010609060101010101" charset="-122"/>
                <a:cs typeface="Times New Roman" panose="02020603050405020304" charset="0"/>
              </a:rPr>
              <a:t>时会</a:t>
            </a:r>
            <a:r>
              <a:rPr lang="zh-CN" altLang="en-US" sz="2800" b="1" dirty="0" smtClean="0">
                <a:latin typeface="Times New Roman" panose="02020603050405020304" charset="0"/>
                <a:ea typeface="楷体" panose="02010609060101010101" charset="-122"/>
                <a:cs typeface="Times New Roman" panose="02020603050405020304" charset="0"/>
              </a:rPr>
              <a:t>停止</a:t>
            </a:r>
            <a:r>
              <a:rPr lang="zh-CN" altLang="en-US" sz="2800" b="1" dirty="0">
                <a:latin typeface="Times New Roman" panose="02020603050405020304" charset="0"/>
                <a:ea typeface="楷体" panose="02010609060101010101" charset="-122"/>
                <a:cs typeface="Times New Roman" panose="02020603050405020304" charset="0"/>
              </a:rPr>
              <a:t>转动</a:t>
            </a:r>
          </a:p>
          <a:p>
            <a:pPr fontAlgn="auto">
              <a:lnSpc>
                <a:spcPct val="125000"/>
              </a:lnSpc>
            </a:pPr>
            <a:r>
              <a:rPr lang="zh-CN" altLang="en-US" sz="2800" b="1" dirty="0">
                <a:latin typeface="Times New Roman" panose="02020603050405020304" charset="0"/>
                <a:ea typeface="楷体" panose="02010609060101010101" charset="-122"/>
                <a:cs typeface="Times New Roman" panose="02020603050405020304" charset="0"/>
              </a:rPr>
              <a:t>D．直流电动机模型中线圈是靠惯性转过平衡位置的</a:t>
            </a:r>
          </a:p>
        </p:txBody>
      </p:sp>
      <p:sp>
        <p:nvSpPr>
          <p:cNvPr id="4" name="文本框 3"/>
          <p:cNvSpPr txBox="1"/>
          <p:nvPr/>
        </p:nvSpPr>
        <p:spPr>
          <a:xfrm>
            <a:off x="7837686" y="1053602"/>
            <a:ext cx="683200" cy="523220"/>
          </a:xfrm>
          <a:prstGeom prst="rect">
            <a:avLst/>
          </a:prstGeom>
          <a:noFill/>
        </p:spPr>
        <p:txBody>
          <a:bodyPr wrap="none" rtlCol="0" anchor="t">
            <a:spAutoFit/>
          </a:bodyPr>
          <a:lstStyle/>
          <a:p>
            <a:r>
              <a:rPr lang="en-US" altLang="zh-CN"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D</a:t>
            </a:r>
          </a:p>
        </p:txBody>
      </p:sp>
      <p:grpSp>
        <p:nvGrpSpPr>
          <p:cNvPr id="13" name="组合 1"/>
          <p:cNvGrpSpPr>
            <a:grpSpLocks noChangeAspect="1"/>
          </p:cNvGrpSpPr>
          <p:nvPr/>
        </p:nvGrpSpPr>
        <p:grpSpPr>
          <a:xfrm>
            <a:off x="3266123" y="540806"/>
            <a:ext cx="2411412" cy="450850"/>
            <a:chOff x="3564387" y="597378"/>
            <a:chExt cx="2247990" cy="419195"/>
          </a:xfrm>
        </p:grpSpPr>
        <p:sp>
          <p:nvSpPr>
            <p:cNvPr id="16" name="缺角矩形 15"/>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7" name="缺角矩形 16"/>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8" name="缺角矩形 17"/>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9" name="缺角矩形 18"/>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0" name="缺角矩形 19"/>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21" name="TextBox 15"/>
          <p:cNvSpPr txBox="1"/>
          <p:nvPr/>
        </p:nvSpPr>
        <p:spPr>
          <a:xfrm>
            <a:off x="3231198" y="497943"/>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250" y="1077251"/>
            <a:ext cx="8799671" cy="3748719"/>
          </a:xfrm>
          <a:prstGeom prst="rect">
            <a:avLst/>
          </a:prstGeom>
          <a:noFill/>
        </p:spPr>
        <p:txBody>
          <a:bodyPr wrap="square" rtlCol="0" anchor="t">
            <a:spAutoFit/>
          </a:bodyPr>
          <a:lstStyle/>
          <a:p>
            <a:pPr>
              <a:lnSpc>
                <a:spcPct val="110000"/>
              </a:lnSpc>
            </a:pPr>
            <a:r>
              <a:rPr lang="zh-CN" altLang="en-US" sz="2400" b="1" dirty="0" smtClean="0">
                <a:latin typeface="Times New Roman" panose="02020603050405020304" charset="0"/>
                <a:ea typeface="楷体" panose="02010609060101010101" charset="-122"/>
                <a:cs typeface="Times New Roman" panose="02020603050405020304" charset="0"/>
              </a:rPr>
              <a:t>在</a:t>
            </a:r>
            <a:r>
              <a:rPr lang="zh-CN" altLang="en-US" sz="2400" b="1" dirty="0">
                <a:latin typeface="Times New Roman" panose="02020603050405020304" charset="0"/>
                <a:ea typeface="楷体" panose="02010609060101010101" charset="-122"/>
                <a:cs typeface="Times New Roman" panose="02020603050405020304" charset="0"/>
              </a:rPr>
              <a:t>探究“电动机为什么会转动”的实验中：</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（1）我们首先想到的是磁体间发生相互作用是因为一个磁体放在了另一个磁体的磁场中，那么通电导体周围也存在</a:t>
            </a:r>
            <a:r>
              <a:rPr lang="en-US" altLang="zh-CN" sz="2400" b="1" dirty="0">
                <a:latin typeface="Times New Roman" panose="02020603050405020304" charset="0"/>
                <a:ea typeface="楷体" panose="02010609060101010101" charset="-122"/>
                <a:cs typeface="Times New Roman" panose="02020603050405020304" charset="0"/>
              </a:rPr>
              <a:t>________</a:t>
            </a:r>
            <a:r>
              <a:rPr lang="zh-CN" altLang="en-US" sz="2400" b="1" dirty="0">
                <a:latin typeface="Times New Roman" panose="02020603050405020304" charset="0"/>
                <a:ea typeface="楷体" panose="02010609060101010101" charset="-122"/>
                <a:cs typeface="Times New Roman" panose="02020603050405020304" charset="0"/>
              </a:rPr>
              <a:t>，磁体会对通电导体产生力的作用吗？</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（2）如图所示，将一根导体ab置</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于蹄形磁铁的两极之间，未闭合</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开关前，导体</a:t>
            </a:r>
            <a:r>
              <a:rPr lang="en-US" altLang="zh-CN" sz="2400" b="1" dirty="0">
                <a:latin typeface="Times New Roman" panose="02020603050405020304" charset="0"/>
                <a:ea typeface="楷体" panose="02010609060101010101" charset="-122"/>
                <a:cs typeface="Times New Roman" panose="02020603050405020304" charset="0"/>
              </a:rPr>
              <a:t>___________</a:t>
            </a:r>
            <a:r>
              <a:rPr lang="zh-CN" altLang="en-US" sz="2400" b="1" dirty="0">
                <a:latin typeface="Times New Roman" panose="02020603050405020304" charset="0"/>
                <a:ea typeface="楷体" panose="02010609060101010101" charset="-122"/>
                <a:cs typeface="Times New Roman" panose="02020603050405020304" charset="0"/>
              </a:rPr>
              <a:t>，闭合</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开关后，导体</a:t>
            </a:r>
            <a:r>
              <a:rPr lang="en-US" altLang="zh-CN" sz="2400" b="1" dirty="0">
                <a:latin typeface="Times New Roman" panose="02020603050405020304" charset="0"/>
                <a:ea typeface="楷体" panose="02010609060101010101" charset="-122"/>
                <a:cs typeface="Times New Roman" panose="02020603050405020304" charset="0"/>
              </a:rPr>
              <a:t>_________</a:t>
            </a:r>
            <a:r>
              <a:rPr lang="zh-CN" altLang="en-US" sz="2400" b="1" dirty="0">
                <a:latin typeface="Times New Roman" panose="02020603050405020304" charset="0"/>
                <a:ea typeface="楷体" panose="02010609060101010101" charset="-122"/>
                <a:cs typeface="Times New Roman" panose="02020603050405020304" charset="0"/>
              </a:rPr>
              <a:t>，说明磁</a:t>
            </a:r>
          </a:p>
          <a:p>
            <a:pPr>
              <a:lnSpc>
                <a:spcPct val="110000"/>
              </a:lnSpc>
            </a:pPr>
            <a:r>
              <a:rPr lang="zh-CN" altLang="en-US" sz="2400" b="1" dirty="0">
                <a:latin typeface="Times New Roman" panose="02020603050405020304" charset="0"/>
                <a:ea typeface="楷体" panose="02010609060101010101" charset="-122"/>
                <a:cs typeface="Times New Roman" panose="02020603050405020304" charset="0"/>
              </a:rPr>
              <a:t>场对</a:t>
            </a:r>
            <a:r>
              <a:rPr lang="en-US" altLang="zh-CN" sz="2400" b="1" dirty="0">
                <a:latin typeface="Times New Roman" panose="02020603050405020304" charset="0"/>
                <a:ea typeface="楷体" panose="02010609060101010101" charset="-122"/>
                <a:cs typeface="Times New Roman" panose="02020603050405020304" charset="0"/>
              </a:rPr>
              <a:t>_______</a:t>
            </a:r>
            <a:r>
              <a:rPr lang="zh-CN" altLang="en-US" sz="2400" b="1" dirty="0">
                <a:latin typeface="Times New Roman" panose="02020603050405020304" charset="0"/>
                <a:ea typeface="楷体" panose="02010609060101010101" charset="-122"/>
                <a:cs typeface="Times New Roman" panose="02020603050405020304" charset="0"/>
              </a:rPr>
              <a:t>导体有力的作用。</a:t>
            </a:r>
          </a:p>
        </p:txBody>
      </p:sp>
      <p:sp>
        <p:nvSpPr>
          <p:cNvPr id="3" name="文本框 2"/>
          <p:cNvSpPr txBox="1"/>
          <p:nvPr/>
        </p:nvSpPr>
        <p:spPr>
          <a:xfrm>
            <a:off x="7419975" y="1876399"/>
            <a:ext cx="795020" cy="460375"/>
          </a:xfrm>
          <a:prstGeom prst="rect">
            <a:avLst/>
          </a:prstGeom>
          <a:noFill/>
        </p:spPr>
        <p:txBody>
          <a:bodyPr wrap="none" rtlCol="0" anchor="t">
            <a:spAutoFit/>
          </a:bodyPr>
          <a:lstStyle/>
          <a:p>
            <a:r>
              <a:rPr lang="zh-CN" altLang="en-US" sz="2400" b="1">
                <a:solidFill>
                  <a:srgbClr val="FF0000"/>
                </a:solidFill>
                <a:latin typeface="Times New Roman" panose="02020603050405020304" charset="0"/>
                <a:ea typeface="宋体" panose="02010600030101010101" pitchFamily="2" charset="-122"/>
                <a:sym typeface="+mn-ea"/>
              </a:rPr>
              <a:t>磁场</a:t>
            </a:r>
          </a:p>
        </p:txBody>
      </p:sp>
      <p:sp>
        <p:nvSpPr>
          <p:cNvPr id="4" name="文本框 3"/>
          <p:cNvSpPr txBox="1"/>
          <p:nvPr/>
        </p:nvSpPr>
        <p:spPr>
          <a:xfrm>
            <a:off x="2225993" y="3481109"/>
            <a:ext cx="140716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静止不动</a:t>
            </a:r>
          </a:p>
        </p:txBody>
      </p:sp>
      <p:sp>
        <p:nvSpPr>
          <p:cNvPr id="6" name="文本框 5"/>
          <p:cNvSpPr txBox="1"/>
          <p:nvPr/>
        </p:nvSpPr>
        <p:spPr>
          <a:xfrm>
            <a:off x="2387045" y="3912526"/>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运动</a:t>
            </a:r>
          </a:p>
        </p:txBody>
      </p:sp>
      <p:sp>
        <p:nvSpPr>
          <p:cNvPr id="11" name="文本框 10"/>
          <p:cNvSpPr txBox="1"/>
          <p:nvPr/>
        </p:nvSpPr>
        <p:spPr>
          <a:xfrm>
            <a:off x="916781" y="4297605"/>
            <a:ext cx="954405" cy="460375"/>
          </a:xfrm>
          <a:prstGeom prst="rect">
            <a:avLst/>
          </a:prstGeom>
          <a:noFill/>
        </p:spPr>
        <p:txBody>
          <a:bodyPr wrap="square" rtlCol="0" anchor="t">
            <a:spAutoFit/>
          </a:bodyPr>
          <a:lstStyle/>
          <a:p>
            <a:r>
              <a:rPr lang="zh-CN" altLang="en-US" sz="2400" b="1">
                <a:solidFill>
                  <a:srgbClr val="FF0000"/>
                </a:solidFill>
                <a:latin typeface="Times New Roman" panose="02020603050405020304" charset="0"/>
                <a:ea typeface="宋体" panose="02010600030101010101" pitchFamily="2" charset="-122"/>
              </a:rPr>
              <a:t>通电</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9700" y="2542150"/>
            <a:ext cx="3192009" cy="2215829"/>
          </a:xfrm>
          <a:prstGeom prst="rect">
            <a:avLst/>
          </a:prstGeom>
        </p:spPr>
      </p:pic>
      <p:grpSp>
        <p:nvGrpSpPr>
          <p:cNvPr id="22" name="组合 1"/>
          <p:cNvGrpSpPr>
            <a:grpSpLocks noChangeAspect="1"/>
          </p:cNvGrpSpPr>
          <p:nvPr/>
        </p:nvGrpSpPr>
        <p:grpSpPr bwMode="auto">
          <a:xfrm>
            <a:off x="3216593" y="592771"/>
            <a:ext cx="2411016" cy="450056"/>
            <a:chOff x="3564387" y="597378"/>
            <a:chExt cx="2247990" cy="419195"/>
          </a:xfrm>
        </p:grpSpPr>
        <p:sp>
          <p:nvSpPr>
            <p:cNvPr id="23"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4"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5"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6"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7"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5" name="TextBox 15"/>
          <p:cNvSpPr txBox="1">
            <a:spLocks noChangeArrowheads="1"/>
          </p:cNvSpPr>
          <p:nvPr/>
        </p:nvSpPr>
        <p:spPr bwMode="auto">
          <a:xfrm>
            <a:off x="3182065" y="549908"/>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dirty="0">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746" y="1025122"/>
            <a:ext cx="8632508" cy="3785652"/>
          </a:xfrm>
          <a:prstGeom prst="rect">
            <a:avLst/>
          </a:prstGeom>
          <a:noFill/>
        </p:spPr>
        <p:txBody>
          <a:bodyPr wrap="square" rtlCol="0" anchor="t">
            <a:spAutoFit/>
          </a:bodyPr>
          <a:lstStyle/>
          <a:p>
            <a:pPr fontAlgn="auto">
              <a:lnSpc>
                <a:spcPct val="125000"/>
              </a:lnSpc>
            </a:pPr>
            <a:r>
              <a:rPr lang="zh-CN" altLang="en-US" sz="2400" b="1" dirty="0">
                <a:latin typeface="Times New Roman" panose="02020603050405020304" charset="0"/>
                <a:ea typeface="楷体" panose="02010609060101010101" charset="-122"/>
                <a:cs typeface="Times New Roman" panose="02020603050405020304" charset="0"/>
                <a:sym typeface="+mn-ea"/>
              </a:rPr>
              <a:t>（3）断开开关，将图中磁铁的N、S极对调，再闭合开关，会发现导体ab的运动方向与对调前的运动方向</a:t>
            </a:r>
            <a:r>
              <a:rPr lang="en-US" altLang="zh-CN" sz="2400" b="1" dirty="0">
                <a:latin typeface="Times New Roman" panose="02020603050405020304" charset="0"/>
                <a:ea typeface="楷体" panose="02010609060101010101" charset="-122"/>
                <a:cs typeface="Times New Roman" panose="02020603050405020304" charset="0"/>
                <a:sym typeface="+mn-ea"/>
              </a:rPr>
              <a:t>_______</a:t>
            </a:r>
            <a:r>
              <a:rPr lang="zh-CN" altLang="en-US" sz="2400" b="1" dirty="0">
                <a:latin typeface="Times New Roman" panose="02020603050405020304" charset="0"/>
                <a:ea typeface="楷体" panose="02010609060101010101" charset="-122"/>
                <a:cs typeface="Times New Roman" panose="02020603050405020304" charset="0"/>
                <a:sym typeface="+mn-ea"/>
              </a:rPr>
              <a:t>，说明通电导体在磁场中的受力方向与</a:t>
            </a:r>
            <a:r>
              <a:rPr lang="en-US" altLang="zh-CN" sz="2400" b="1" dirty="0">
                <a:latin typeface="Times New Roman" panose="02020603050405020304" charset="0"/>
                <a:ea typeface="楷体" panose="02010609060101010101" charset="-122"/>
                <a:cs typeface="Times New Roman" panose="02020603050405020304" charset="0"/>
                <a:sym typeface="+mn-ea"/>
              </a:rPr>
              <a:t>____________</a:t>
            </a:r>
            <a:r>
              <a:rPr lang="zh-CN" altLang="en-US" sz="2400" b="1" dirty="0">
                <a:latin typeface="Times New Roman" panose="02020603050405020304" charset="0"/>
                <a:ea typeface="楷体" panose="02010609060101010101" charset="-122"/>
                <a:cs typeface="Times New Roman" panose="02020603050405020304" charset="0"/>
                <a:sym typeface="+mn-ea"/>
              </a:rPr>
              <a:t>有关。</a:t>
            </a:r>
            <a:endParaRPr lang="zh-CN" altLang="en-US" sz="2400" b="1" dirty="0">
              <a:latin typeface="Times New Roman" panose="02020603050405020304" charset="0"/>
              <a:ea typeface="楷体" panose="02010609060101010101" charset="-122"/>
              <a:cs typeface="Times New Roman" panose="02020603050405020304" charset="0"/>
            </a:endParaRPr>
          </a:p>
          <a:p>
            <a:pPr fontAlgn="auto">
              <a:lnSpc>
                <a:spcPct val="125000"/>
              </a:lnSpc>
            </a:pPr>
            <a:r>
              <a:rPr lang="zh-CN" altLang="en-US" sz="2400" b="1" dirty="0">
                <a:latin typeface="Times New Roman" panose="02020603050405020304" charset="0"/>
                <a:ea typeface="楷体" panose="02010609060101010101" charset="-122"/>
                <a:cs typeface="Times New Roman" panose="02020603050405020304" charset="0"/>
                <a:sym typeface="+mn-ea"/>
              </a:rPr>
              <a:t>（4）断开开关，将图中电源的正、负极对调，再闭合开关，会发现导体ab的运动方向与对调前的运动方向</a:t>
            </a:r>
            <a:r>
              <a:rPr lang="en-US" altLang="zh-CN" sz="2400" b="1" dirty="0">
                <a:latin typeface="Times New Roman" panose="02020603050405020304" charset="0"/>
                <a:ea typeface="楷体" panose="02010609060101010101" charset="-122"/>
                <a:cs typeface="Times New Roman" panose="02020603050405020304" charset="0"/>
                <a:sym typeface="+mn-ea"/>
              </a:rPr>
              <a:t>________</a:t>
            </a:r>
            <a:r>
              <a:rPr lang="zh-CN" altLang="en-US" sz="2400" b="1" dirty="0">
                <a:latin typeface="Times New Roman" panose="02020603050405020304" charset="0"/>
                <a:ea typeface="楷体" panose="02010609060101010101" charset="-122"/>
                <a:cs typeface="Times New Roman" panose="02020603050405020304" charset="0"/>
                <a:sym typeface="+mn-ea"/>
              </a:rPr>
              <a:t>，说明通电导体在磁场中的受力方向与</a:t>
            </a:r>
            <a:r>
              <a:rPr lang="en-US" altLang="zh-CN" sz="2400" b="1" dirty="0">
                <a:latin typeface="Times New Roman" panose="02020603050405020304" charset="0"/>
                <a:ea typeface="楷体" panose="02010609060101010101" charset="-122"/>
                <a:cs typeface="Times New Roman" panose="02020603050405020304" charset="0"/>
                <a:sym typeface="+mn-ea"/>
              </a:rPr>
              <a:t>___________</a:t>
            </a:r>
            <a:r>
              <a:rPr lang="zh-CN" altLang="en-US" sz="2400" b="1" dirty="0">
                <a:latin typeface="Times New Roman" panose="02020603050405020304" charset="0"/>
                <a:ea typeface="楷体" panose="02010609060101010101" charset="-122"/>
                <a:cs typeface="Times New Roman" panose="02020603050405020304" charset="0"/>
                <a:sym typeface="+mn-ea"/>
              </a:rPr>
              <a:t>有关。</a:t>
            </a:r>
            <a:endParaRPr lang="zh-CN" altLang="en-US" sz="2400" b="1" dirty="0">
              <a:latin typeface="Times New Roman" panose="02020603050405020304" charset="0"/>
              <a:ea typeface="楷体" panose="02010609060101010101" charset="-122"/>
              <a:cs typeface="Times New Roman" panose="02020603050405020304" charset="0"/>
            </a:endParaRPr>
          </a:p>
          <a:p>
            <a:pPr fontAlgn="auto">
              <a:lnSpc>
                <a:spcPct val="125000"/>
              </a:lnSpc>
            </a:pPr>
            <a:r>
              <a:rPr lang="zh-CN" altLang="en-US" sz="2400" b="1" dirty="0">
                <a:latin typeface="Times New Roman" panose="02020603050405020304" charset="0"/>
                <a:ea typeface="楷体" panose="02010609060101010101" charset="-122"/>
                <a:cs typeface="Times New Roman" panose="02020603050405020304" charset="0"/>
                <a:sym typeface="+mn-ea"/>
              </a:rPr>
              <a:t>（5）如果同时改变磁场方向和电流方向，</a:t>
            </a:r>
            <a:r>
              <a:rPr lang="en-US" altLang="zh-CN" sz="2400" b="1" dirty="0">
                <a:latin typeface="Times New Roman" panose="02020603050405020304" charset="0"/>
                <a:ea typeface="楷体" panose="02010609060101010101" charset="-122"/>
                <a:cs typeface="Times New Roman" panose="02020603050405020304" charset="0"/>
                <a:sym typeface="+mn-ea"/>
              </a:rPr>
              <a:t>________</a:t>
            </a:r>
            <a:r>
              <a:rPr lang="zh-CN" altLang="en-US" sz="2400" b="1" dirty="0">
                <a:latin typeface="Times New Roman" panose="02020603050405020304" charset="0"/>
                <a:ea typeface="楷体" panose="02010609060101010101" charset="-122"/>
                <a:cs typeface="Times New Roman" panose="02020603050405020304" charset="0"/>
                <a:sym typeface="+mn-ea"/>
              </a:rPr>
              <a:t>确定受力方向与磁场方向或电流方向是否有关（填“能”或“不能”）。</a:t>
            </a:r>
            <a:endParaRPr lang="zh-CN" altLang="en-US" sz="2400" b="1" dirty="0">
              <a:latin typeface="Times New Roman" panose="02020603050405020304" charset="0"/>
              <a:ea typeface="楷体" panose="02010609060101010101" charset="-122"/>
              <a:cs typeface="Times New Roman" panose="02020603050405020304" charset="0"/>
            </a:endParaRPr>
          </a:p>
        </p:txBody>
      </p:sp>
      <p:sp>
        <p:nvSpPr>
          <p:cNvPr id="3" name="文本框 2"/>
          <p:cNvSpPr txBox="1"/>
          <p:nvPr/>
        </p:nvSpPr>
        <p:spPr>
          <a:xfrm>
            <a:off x="6271260" y="1503674"/>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相反 </a:t>
            </a:r>
          </a:p>
        </p:txBody>
      </p:sp>
      <p:sp>
        <p:nvSpPr>
          <p:cNvPr id="4" name="文本框 3"/>
          <p:cNvSpPr txBox="1"/>
          <p:nvPr/>
        </p:nvSpPr>
        <p:spPr>
          <a:xfrm>
            <a:off x="4160044" y="1967068"/>
            <a:ext cx="140716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磁场方向 </a:t>
            </a:r>
          </a:p>
        </p:txBody>
      </p:sp>
      <p:sp>
        <p:nvSpPr>
          <p:cNvPr id="6" name="文本框 5"/>
          <p:cNvSpPr txBox="1"/>
          <p:nvPr/>
        </p:nvSpPr>
        <p:spPr>
          <a:xfrm>
            <a:off x="6328410" y="2875023"/>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相反 </a:t>
            </a:r>
          </a:p>
        </p:txBody>
      </p:sp>
      <p:sp>
        <p:nvSpPr>
          <p:cNvPr id="10" name="文本框 9"/>
          <p:cNvSpPr txBox="1"/>
          <p:nvPr/>
        </p:nvSpPr>
        <p:spPr>
          <a:xfrm>
            <a:off x="4380071" y="3336348"/>
            <a:ext cx="140716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电流方向 </a:t>
            </a:r>
          </a:p>
        </p:txBody>
      </p:sp>
      <p:sp>
        <p:nvSpPr>
          <p:cNvPr id="11" name="文本框 10"/>
          <p:cNvSpPr txBox="1"/>
          <p:nvPr/>
        </p:nvSpPr>
        <p:spPr>
          <a:xfrm>
            <a:off x="6159135" y="3803351"/>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不能 </a:t>
            </a:r>
          </a:p>
        </p:txBody>
      </p:sp>
      <p:grpSp>
        <p:nvGrpSpPr>
          <p:cNvPr id="19" name="组合 1"/>
          <p:cNvGrpSpPr>
            <a:grpSpLocks noChangeAspect="1"/>
          </p:cNvGrpSpPr>
          <p:nvPr/>
        </p:nvGrpSpPr>
        <p:grpSpPr bwMode="auto">
          <a:xfrm>
            <a:off x="3216593" y="592771"/>
            <a:ext cx="2411016" cy="450056"/>
            <a:chOff x="3564387" y="597378"/>
            <a:chExt cx="2247990" cy="419195"/>
          </a:xfrm>
        </p:grpSpPr>
        <p:sp>
          <p:nvSpPr>
            <p:cNvPr id="20"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1"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2"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3"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24"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25" name="TextBox 15"/>
          <p:cNvSpPr txBox="1">
            <a:spLocks noChangeArrowheads="1"/>
          </p:cNvSpPr>
          <p:nvPr/>
        </p:nvSpPr>
        <p:spPr bwMode="auto">
          <a:xfrm>
            <a:off x="3182065" y="549908"/>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dirty="0">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9" name="Rectangle 7"/>
          <p:cNvSpPr/>
          <p:nvPr/>
        </p:nvSpPr>
        <p:spPr>
          <a:xfrm>
            <a:off x="1890657" y="843571"/>
            <a:ext cx="4819015" cy="46037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400" b="1" dirty="0">
                <a:solidFill>
                  <a:schemeClr val="tx1"/>
                </a:solidFill>
                <a:latin typeface="Times New Roman" panose="02020603050405020304" charset="0"/>
                <a:ea typeface="华文新魏" panose="02010800040101010101" pitchFamily="2" charset="-122"/>
              </a:rPr>
              <a:t>通电导体在磁场中受到力的作用</a:t>
            </a:r>
          </a:p>
        </p:txBody>
      </p:sp>
      <p:sp>
        <p:nvSpPr>
          <p:cNvPr id="197646" name="Text Box 14"/>
          <p:cNvSpPr txBox="1"/>
          <p:nvPr/>
        </p:nvSpPr>
        <p:spPr>
          <a:xfrm>
            <a:off x="899463" y="2328836"/>
            <a:ext cx="553998" cy="1131570"/>
          </a:xfrm>
          <a:prstGeom prst="rect">
            <a:avLst/>
          </a:prstGeom>
        </p:spPr>
        <p:style>
          <a:lnRef idx="2">
            <a:schemeClr val="accent4"/>
          </a:lnRef>
          <a:fillRef idx="1">
            <a:schemeClr val="lt1"/>
          </a:fillRef>
          <a:effectRef idx="0">
            <a:schemeClr val="accent4"/>
          </a:effectRef>
          <a:fontRef idx="minor">
            <a:schemeClr val="dk1"/>
          </a:fontRef>
        </p:style>
        <p:txBody>
          <a:bodyPr vert="eaVert" wrap="square">
            <a:spAutoFit/>
          </a:bodyPr>
          <a:lstStyle/>
          <a:p>
            <a:pPr algn="ctr">
              <a:spcBef>
                <a:spcPct val="50000"/>
              </a:spcBef>
            </a:pPr>
            <a:r>
              <a:rPr lang="zh-CN" altLang="en-US" sz="2400" b="1" dirty="0">
                <a:solidFill>
                  <a:schemeClr val="tx1"/>
                </a:solidFill>
                <a:latin typeface="Times New Roman" panose="02020603050405020304" charset="0"/>
                <a:ea typeface="华文新魏" panose="02010800040101010101" pitchFamily="2" charset="-122"/>
              </a:rPr>
              <a:t>电动机</a:t>
            </a:r>
          </a:p>
        </p:txBody>
      </p:sp>
      <p:sp>
        <p:nvSpPr>
          <p:cNvPr id="197647" name="AutoShape 15"/>
          <p:cNvSpPr/>
          <p:nvPr/>
        </p:nvSpPr>
        <p:spPr>
          <a:xfrm>
            <a:off x="1529978" y="1169670"/>
            <a:ext cx="257175" cy="3195955"/>
          </a:xfrm>
          <a:prstGeom prst="leftBrace">
            <a:avLst>
              <a:gd name="adj1" fmla="val 76887"/>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lang="zh-CN" altLang="zh-CN" sz="2400" b="1" dirty="0">
              <a:latin typeface="Times New Roman" panose="02020603050405020304" charset="0"/>
              <a:ea typeface="华文新魏" panose="02010800040101010101" pitchFamily="2" charset="-122"/>
              <a:cs typeface="Times New Roman" panose="02020603050405020304" charset="0"/>
            </a:endParaRPr>
          </a:p>
        </p:txBody>
      </p:sp>
      <p:sp>
        <p:nvSpPr>
          <p:cNvPr id="197653" name="Text Box 21"/>
          <p:cNvSpPr txBox="1"/>
          <p:nvPr/>
        </p:nvSpPr>
        <p:spPr>
          <a:xfrm>
            <a:off x="1890656" y="2663179"/>
            <a:ext cx="1161731" cy="46166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eaLnBrk="0" hangingPunct="0">
              <a:spcBef>
                <a:spcPct val="50000"/>
              </a:spcBef>
            </a:pP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rPr>
              <a:t>电动机</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rPr>
              <a:t> </a:t>
            </a:r>
          </a:p>
        </p:txBody>
      </p:sp>
      <p:sp>
        <p:nvSpPr>
          <p:cNvPr id="30728" name="矩形 30727"/>
          <p:cNvSpPr/>
          <p:nvPr/>
        </p:nvSpPr>
        <p:spPr>
          <a:xfrm>
            <a:off x="1890656" y="4135437"/>
            <a:ext cx="4709160" cy="460375"/>
          </a:xfrm>
          <a:prstGeom prst="rect">
            <a:avLst/>
          </a:prstGeom>
        </p:spPr>
        <p:style>
          <a:lnRef idx="2">
            <a:schemeClr val="accent5"/>
          </a:lnRef>
          <a:fillRef idx="1">
            <a:schemeClr val="lt1"/>
          </a:fillRef>
          <a:effectRef idx="0">
            <a:schemeClr val="accent5"/>
          </a:effectRef>
          <a:fontRef idx="minor">
            <a:schemeClr val="dk1"/>
          </a:fontRef>
        </p:style>
        <p:txBody>
          <a:bodyPr wrap="square" anchor="t">
            <a:spAutoFit/>
          </a:bodyPr>
          <a:lstStyle/>
          <a:p>
            <a:pPr algn="l"/>
            <a:r>
              <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sym typeface="+mn-ea"/>
              </a:rPr>
              <a:t>能量转化：电能转化为机械能</a:t>
            </a:r>
          </a:p>
        </p:txBody>
      </p:sp>
      <p:sp>
        <p:nvSpPr>
          <p:cNvPr id="24588" name="AutoShape 28"/>
          <p:cNvSpPr/>
          <p:nvPr/>
        </p:nvSpPr>
        <p:spPr>
          <a:xfrm flipH="1">
            <a:off x="3127955" y="2450158"/>
            <a:ext cx="197485" cy="977265"/>
          </a:xfrm>
          <a:prstGeom prst="rightBrace">
            <a:avLst>
              <a:gd name="adj1" fmla="val 56029"/>
              <a:gd name="adj2" fmla="val 50000"/>
            </a:avLst>
          </a:prstGeom>
          <a:noFill/>
          <a:ln w="15875" cap="flat" cmpd="sng">
            <a:solidFill>
              <a:schemeClr val="tx1"/>
            </a:solidFill>
            <a:prstDash val="solid"/>
            <a:headEnd type="none" w="med" len="med"/>
            <a:tailEnd type="none" w="med" len="med"/>
          </a:ln>
        </p:spPr>
        <p:txBody>
          <a:bodyPr wrap="none" anchor="ctr"/>
          <a:lstStyle/>
          <a:p>
            <a:endPar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24589" name="Rectangle 31"/>
          <p:cNvSpPr/>
          <p:nvPr/>
        </p:nvSpPr>
        <p:spPr>
          <a:xfrm>
            <a:off x="3269878" y="3112770"/>
            <a:ext cx="1418194" cy="4603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rPr>
              <a:t>基本组成</a:t>
            </a:r>
          </a:p>
        </p:txBody>
      </p:sp>
      <p:sp>
        <p:nvSpPr>
          <p:cNvPr id="24591" name="Rectangle 29"/>
          <p:cNvSpPr/>
          <p:nvPr/>
        </p:nvSpPr>
        <p:spPr>
          <a:xfrm>
            <a:off x="3335282" y="2287306"/>
            <a:ext cx="1110615" cy="4603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dist"/>
            <a:r>
              <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rPr>
              <a:t>原理</a:t>
            </a:r>
          </a:p>
        </p:txBody>
      </p:sp>
      <p:sp>
        <p:nvSpPr>
          <p:cNvPr id="10" name="Rectangle 7"/>
          <p:cNvSpPr/>
          <p:nvPr/>
        </p:nvSpPr>
        <p:spPr>
          <a:xfrm>
            <a:off x="1787153" y="1617345"/>
            <a:ext cx="4628515" cy="46037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400" b="1" dirty="0">
                <a:solidFill>
                  <a:schemeClr val="tx1"/>
                </a:solidFill>
                <a:latin typeface="宋体" panose="02010600030101010101" pitchFamily="2" charset="-122"/>
                <a:ea typeface="宋体" panose="02010600030101010101" pitchFamily="2" charset="-122"/>
              </a:rPr>
              <a:t>磁场对通电导体的作用力的方向</a:t>
            </a:r>
          </a:p>
        </p:txBody>
      </p:sp>
      <p:sp>
        <p:nvSpPr>
          <p:cNvPr id="20" name="AutoShape 28"/>
          <p:cNvSpPr/>
          <p:nvPr/>
        </p:nvSpPr>
        <p:spPr>
          <a:xfrm flipH="1">
            <a:off x="6486731" y="1403067"/>
            <a:ext cx="197644" cy="977331"/>
          </a:xfrm>
          <a:prstGeom prst="rightBrace">
            <a:avLst>
              <a:gd name="adj1" fmla="val 56029"/>
              <a:gd name="adj2" fmla="val 50000"/>
            </a:avLst>
          </a:prstGeom>
          <a:noFill/>
          <a:ln w="15875" cap="flat" cmpd="sng">
            <a:solidFill>
              <a:schemeClr val="tx1"/>
            </a:solidFill>
            <a:prstDash val="solid"/>
            <a:headEnd type="none" w="med" len="med"/>
            <a:tailEnd type="none" w="med" len="med"/>
          </a:ln>
        </p:spPr>
        <p:txBody>
          <a:bodyPr wrap="none" anchor="ctr"/>
          <a:lstStyle/>
          <a:p>
            <a:endParaRPr lang="zh-CN" altLang="en-US" sz="2400" b="1" dirty="0">
              <a:solidFill>
                <a:schemeClr val="tx1"/>
              </a:solidFill>
              <a:latin typeface="Times New Roman" panose="02020603050405020304" charset="0"/>
              <a:cs typeface="Times New Roman" panose="02020603050405020304" charset="0"/>
            </a:endParaRPr>
          </a:p>
        </p:txBody>
      </p:sp>
      <p:sp>
        <p:nvSpPr>
          <p:cNvPr id="21" name="Text Box 21"/>
          <p:cNvSpPr txBox="1"/>
          <p:nvPr/>
        </p:nvSpPr>
        <p:spPr>
          <a:xfrm>
            <a:off x="6803040" y="1197609"/>
            <a:ext cx="1606391" cy="4603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eaLnBrk="0" hangingPunct="0">
              <a:spcBef>
                <a:spcPct val="50000"/>
              </a:spcBef>
            </a:pPr>
            <a:r>
              <a:rPr lang="zh-CN" altLang="en-US" sz="2400" b="1" dirty="0">
                <a:solidFill>
                  <a:schemeClr val="tx1"/>
                </a:solidFill>
                <a:latin typeface="Times New Roman" panose="02020603050405020304" charset="0"/>
                <a:ea typeface="华文新魏" panose="02010800040101010101" pitchFamily="2" charset="-122"/>
                <a:cs typeface="Times New Roman" panose="02020603050405020304" charset="0"/>
              </a:rPr>
              <a:t>电流方向</a:t>
            </a:r>
          </a:p>
        </p:txBody>
      </p:sp>
      <p:sp>
        <p:nvSpPr>
          <p:cNvPr id="22" name="Text Box 21"/>
          <p:cNvSpPr txBox="1"/>
          <p:nvPr/>
        </p:nvSpPr>
        <p:spPr>
          <a:xfrm>
            <a:off x="6803039" y="2077720"/>
            <a:ext cx="1606391" cy="46037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eaLnBrk="0" hangingPunct="0">
              <a:spcBef>
                <a:spcPct val="50000"/>
              </a:spcBef>
            </a:pPr>
            <a:r>
              <a:rPr lang="zh-CN" altLang="en-US" sz="2400" b="1" dirty="0">
                <a:solidFill>
                  <a:schemeClr val="tx1"/>
                </a:solidFill>
                <a:latin typeface="Times New Roman" panose="02020603050405020304" charset="0"/>
                <a:ea typeface="华文新魏" panose="02010800040101010101" pitchFamily="2" charset="-122"/>
                <a:cs typeface="Times New Roman" panose="02020603050405020304" charset="0"/>
              </a:rPr>
              <a:t>磁场方向</a:t>
            </a:r>
          </a:p>
        </p:txBody>
      </p:sp>
      <p:sp>
        <p:nvSpPr>
          <p:cNvPr id="23" name="AutoShape 28"/>
          <p:cNvSpPr/>
          <p:nvPr/>
        </p:nvSpPr>
        <p:spPr>
          <a:xfrm flipH="1">
            <a:off x="4786894" y="2894492"/>
            <a:ext cx="197644" cy="977331"/>
          </a:xfrm>
          <a:prstGeom prst="rightBrace">
            <a:avLst>
              <a:gd name="adj1" fmla="val 56029"/>
              <a:gd name="adj2" fmla="val 50000"/>
            </a:avLst>
          </a:prstGeom>
          <a:noFill/>
          <a:ln w="15875" cap="flat" cmpd="sng">
            <a:solidFill>
              <a:schemeClr val="tx1"/>
            </a:solidFill>
            <a:prstDash val="solid"/>
            <a:headEnd type="none" w="med" len="med"/>
            <a:tailEnd type="none" w="med" len="med"/>
          </a:ln>
        </p:spPr>
        <p:txBody>
          <a:bodyPr wrap="none" anchor="ctr"/>
          <a:lstStyle/>
          <a:p>
            <a:endPar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endParaRPr>
          </a:p>
        </p:txBody>
      </p:sp>
      <p:sp>
        <p:nvSpPr>
          <p:cNvPr id="24" name="Text Box 21"/>
          <p:cNvSpPr txBox="1"/>
          <p:nvPr/>
        </p:nvSpPr>
        <p:spPr>
          <a:xfrm>
            <a:off x="4984538" y="2708602"/>
            <a:ext cx="842039" cy="460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0" hangingPunct="0">
              <a:spcBef>
                <a:spcPct val="50000"/>
              </a:spcBef>
            </a:pPr>
            <a:r>
              <a:rPr lang="zh-CN" altLang="en-US" sz="2400" b="1" dirty="0">
                <a:solidFill>
                  <a:schemeClr val="tx1"/>
                </a:solidFill>
                <a:latin typeface="宋体" panose="02010600030101010101" pitchFamily="2" charset="-122"/>
                <a:ea typeface="宋体" panose="02010600030101010101" pitchFamily="2" charset="-122"/>
                <a:cs typeface="Times New Roman" panose="02020603050405020304" charset="0"/>
              </a:rPr>
              <a:t>转子</a:t>
            </a:r>
          </a:p>
        </p:txBody>
      </p:sp>
      <p:sp>
        <p:nvSpPr>
          <p:cNvPr id="25" name="Text Box 21"/>
          <p:cNvSpPr txBox="1"/>
          <p:nvPr/>
        </p:nvSpPr>
        <p:spPr>
          <a:xfrm>
            <a:off x="5023382" y="3564559"/>
            <a:ext cx="803195" cy="4603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0" hangingPunct="0">
              <a:spcBef>
                <a:spcPct val="50000"/>
              </a:spcBef>
            </a:pPr>
            <a:r>
              <a:rPr lang="zh-CN" altLang="en-US" sz="2400" b="1">
                <a:solidFill>
                  <a:schemeClr val="tx1"/>
                </a:solidFill>
                <a:latin typeface="宋体" panose="02010600030101010101" pitchFamily="2" charset="-122"/>
                <a:ea typeface="宋体" panose="02010600030101010101" pitchFamily="2" charset="-122"/>
                <a:cs typeface="Times New Roman" panose="02020603050405020304" charset="0"/>
              </a:rPr>
              <a:t>定子</a:t>
            </a:r>
          </a:p>
        </p:txBody>
      </p:sp>
      <p:cxnSp>
        <p:nvCxnSpPr>
          <p:cNvPr id="26" name="曲线连接符 25"/>
          <p:cNvCxnSpPr/>
          <p:nvPr/>
        </p:nvCxnSpPr>
        <p:spPr>
          <a:xfrm rot="16200000">
            <a:off x="3842648" y="1475740"/>
            <a:ext cx="915035" cy="819150"/>
          </a:xfrm>
          <a:prstGeom prst="curvedConnector3">
            <a:avLst>
              <a:gd name="adj1" fmla="val 50000"/>
            </a:avLst>
          </a:prstGeom>
          <a:ln w="28575" cmpd="sng">
            <a:solidFill>
              <a:schemeClr val="accent1">
                <a:shade val="50000"/>
              </a:schemeClr>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7646"/>
                                        </p:tgtEl>
                                        <p:attrNameLst>
                                          <p:attrName>style.visibility</p:attrName>
                                        </p:attrNameLst>
                                      </p:cBhvr>
                                      <p:to>
                                        <p:strVal val="visible"/>
                                      </p:to>
                                    </p:set>
                                    <p:anim calcmode="lin" valueType="num">
                                      <p:cBhvr additive="base">
                                        <p:cTn id="7" dur="500" fill="hold"/>
                                        <p:tgtEl>
                                          <p:spTgt spid="197646"/>
                                        </p:tgtEl>
                                        <p:attrNameLst>
                                          <p:attrName>ppt_x</p:attrName>
                                        </p:attrNameLst>
                                      </p:cBhvr>
                                      <p:tavLst>
                                        <p:tav tm="0">
                                          <p:val>
                                            <p:strVal val="0-#ppt_w/2"/>
                                          </p:val>
                                        </p:tav>
                                        <p:tav tm="100000">
                                          <p:val>
                                            <p:strVal val="#ppt_x"/>
                                          </p:val>
                                        </p:tav>
                                      </p:tavLst>
                                    </p:anim>
                                    <p:anim calcmode="lin" valueType="num">
                                      <p:cBhvr additive="base">
                                        <p:cTn id="8" dur="500" fill="hold"/>
                                        <p:tgtEl>
                                          <p:spTgt spid="1976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7647"/>
                                        </p:tgtEl>
                                        <p:attrNameLst>
                                          <p:attrName>style.visibility</p:attrName>
                                        </p:attrNameLst>
                                      </p:cBhvr>
                                      <p:to>
                                        <p:strVal val="visible"/>
                                      </p:to>
                                    </p:set>
                                    <p:animEffect transition="in" filter="wipe(up)">
                                      <p:cBhvr>
                                        <p:cTn id="13" dur="500"/>
                                        <p:tgtEl>
                                          <p:spTgt spid="19764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7639"/>
                                        </p:tgtEl>
                                        <p:attrNameLst>
                                          <p:attrName>style.visibility</p:attrName>
                                        </p:attrNameLst>
                                      </p:cBhvr>
                                      <p:to>
                                        <p:strVal val="visible"/>
                                      </p:to>
                                    </p:set>
                                    <p:anim calcmode="lin" valueType="num">
                                      <p:cBhvr additive="base">
                                        <p:cTn id="18" dur="500" fill="hold"/>
                                        <p:tgtEl>
                                          <p:spTgt spid="197639"/>
                                        </p:tgtEl>
                                        <p:attrNameLst>
                                          <p:attrName>ppt_x</p:attrName>
                                        </p:attrNameLst>
                                      </p:cBhvr>
                                      <p:tavLst>
                                        <p:tav tm="0">
                                          <p:val>
                                            <p:strVal val="0-#ppt_w/2"/>
                                          </p:val>
                                        </p:tav>
                                        <p:tav tm="100000">
                                          <p:val>
                                            <p:strVal val="#ppt_x"/>
                                          </p:val>
                                        </p:tav>
                                      </p:tavLst>
                                    </p:anim>
                                    <p:anim calcmode="lin" valueType="num">
                                      <p:cBhvr additive="base">
                                        <p:cTn id="19" dur="500" fill="hold"/>
                                        <p:tgtEl>
                                          <p:spTgt spid="19763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 to="" calcmode="lin" valueType="num">
                                      <p:cBhvr>
                                        <p:cTn id="30" dur="1" fill="hold"/>
                                        <p:tgtEl>
                                          <p:spTgt spid="20"/>
                                        </p:tgtEl>
                                      </p:cBhvr>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97653"/>
                                        </p:tgtEl>
                                        <p:attrNameLst>
                                          <p:attrName>style.visibility</p:attrName>
                                        </p:attrNameLst>
                                      </p:cBhvr>
                                      <p:to>
                                        <p:strVal val="visible"/>
                                      </p:to>
                                    </p:set>
                                    <p:anim calcmode="lin" valueType="num">
                                      <p:cBhvr additive="base">
                                        <p:cTn id="45" dur="500" fill="hold"/>
                                        <p:tgtEl>
                                          <p:spTgt spid="197653"/>
                                        </p:tgtEl>
                                        <p:attrNameLst>
                                          <p:attrName>ppt_x</p:attrName>
                                        </p:attrNameLst>
                                      </p:cBhvr>
                                      <p:tavLst>
                                        <p:tav tm="0">
                                          <p:val>
                                            <p:strVal val="1+#ppt_w/2"/>
                                          </p:val>
                                        </p:tav>
                                        <p:tav tm="100000">
                                          <p:val>
                                            <p:strVal val="#ppt_x"/>
                                          </p:val>
                                        </p:tav>
                                      </p:tavLst>
                                    </p:anim>
                                    <p:anim calcmode="lin" valueType="num">
                                      <p:cBhvr additive="base">
                                        <p:cTn id="46" dur="500" fill="hold"/>
                                        <p:tgtEl>
                                          <p:spTgt spid="19765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24588"/>
                                        </p:tgtEl>
                                        <p:attrNameLst>
                                          <p:attrName>style.visibility</p:attrName>
                                        </p:attrNameLst>
                                      </p:cBhvr>
                                      <p:to>
                                        <p:strVal val="visible"/>
                                      </p:to>
                                    </p:set>
                                    <p:anim to="" calcmode="lin" valueType="num">
                                      <p:cBhvr>
                                        <p:cTn id="51" dur="1" fill="hold"/>
                                        <p:tgtEl>
                                          <p:spTgt spid="24588"/>
                                        </p:tgtEl>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24591"/>
                                        </p:tgtEl>
                                        <p:attrNameLst>
                                          <p:attrName>style.visibility</p:attrName>
                                        </p:attrNameLst>
                                      </p:cBhvr>
                                      <p:to>
                                        <p:strVal val="visible"/>
                                      </p:to>
                                    </p:set>
                                    <p:anim to="" calcmode="lin" valueType="num">
                                      <p:cBhvr>
                                        <p:cTn id="56" dur="1" fill="hold"/>
                                        <p:tgtEl>
                                          <p:spTgt spid="24591"/>
                                        </p:tgtEl>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 to="" calcmode="lin" valueType="num">
                                      <p:cBhvr>
                                        <p:cTn id="61" dur="1" fill="hold"/>
                                        <p:tgtEl>
                                          <p:spTgt spid="26"/>
                                        </p:tgtEl>
                                      </p:cBhvr>
                                    </p:anim>
                                  </p:childTnLst>
                                </p:cTn>
                              </p:par>
                              <p:par>
                                <p:cTn id="62" presetID="24" presetClass="entr" presetSubtype="0" fill="hold" grpId="0" nodeType="withEffect">
                                  <p:stCondLst>
                                    <p:cond delay="0"/>
                                  </p:stCondLst>
                                  <p:childTnLst>
                                    <p:set>
                                      <p:cBhvr>
                                        <p:cTn id="63" dur="1" fill="hold">
                                          <p:stCondLst>
                                            <p:cond delay="0"/>
                                          </p:stCondLst>
                                        </p:cTn>
                                        <p:tgtEl>
                                          <p:spTgt spid="24589"/>
                                        </p:tgtEl>
                                        <p:attrNameLst>
                                          <p:attrName>style.visibility</p:attrName>
                                        </p:attrNameLst>
                                      </p:cBhvr>
                                      <p:to>
                                        <p:strVal val="visible"/>
                                      </p:to>
                                    </p:set>
                                    <p:anim to="" calcmode="lin" valueType="num">
                                      <p:cBhvr>
                                        <p:cTn id="64" dur="1" fill="hold"/>
                                        <p:tgtEl>
                                          <p:spTgt spid="24589"/>
                                        </p:tgtEl>
                                      </p:cBhvr>
                                    </p:anim>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 to="" calcmode="lin" valueType="num">
                                      <p:cBhvr>
                                        <p:cTn id="69" dur="1" fill="hold"/>
                                        <p:tgtEl>
                                          <p:spTgt spid="23"/>
                                        </p:tgtEl>
                                      </p:cBhvr>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1+#ppt_w/2"/>
                                          </p:val>
                                        </p:tav>
                                        <p:tav tm="100000">
                                          <p:val>
                                            <p:strVal val="#ppt_x"/>
                                          </p:val>
                                        </p:tav>
                                      </p:tavLst>
                                    </p:anim>
                                    <p:anim calcmode="lin" valueType="num">
                                      <p:cBhvr additive="base">
                                        <p:cTn id="75" dur="500" fill="hold"/>
                                        <p:tgtEl>
                                          <p:spTgt spid="24"/>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1+#ppt_w/2"/>
                                          </p:val>
                                        </p:tav>
                                        <p:tav tm="100000">
                                          <p:val>
                                            <p:strVal val="#ppt_x"/>
                                          </p:val>
                                        </p:tav>
                                      </p:tavLst>
                                    </p:anim>
                                    <p:anim calcmode="lin" valueType="num">
                                      <p:cBhvr additive="base">
                                        <p:cTn id="79"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7" presetClass="entr" presetSubtype="10" fill="hold" grpId="0" nodeType="clickEffect">
                                  <p:stCondLst>
                                    <p:cond delay="0"/>
                                  </p:stCondLst>
                                  <p:childTnLst>
                                    <p:set>
                                      <p:cBhvr>
                                        <p:cTn id="83" dur="500" fill="hold">
                                          <p:stCondLst>
                                            <p:cond delay="0"/>
                                          </p:stCondLst>
                                        </p:cTn>
                                        <p:tgtEl>
                                          <p:spTgt spid="30728"/>
                                        </p:tgtEl>
                                        <p:attrNameLst>
                                          <p:attrName>style.visibility</p:attrName>
                                        </p:attrNameLst>
                                      </p:cBhvr>
                                      <p:to>
                                        <p:strVal val="visible"/>
                                      </p:to>
                                    </p:set>
                                    <p:anim calcmode="lin" valueType="num">
                                      <p:cBhvr>
                                        <p:cTn id="84" dur="500" fill="hold"/>
                                        <p:tgtEl>
                                          <p:spTgt spid="30728"/>
                                        </p:tgtEl>
                                        <p:attrNameLst>
                                          <p:attrName>ppt_w</p:attrName>
                                        </p:attrNameLst>
                                      </p:cBhvr>
                                      <p:tavLst>
                                        <p:tav tm="0">
                                          <p:val>
                                            <p:fltVal val="0"/>
                                          </p:val>
                                        </p:tav>
                                        <p:tav tm="100000">
                                          <p:val>
                                            <p:strVal val="#ppt_w"/>
                                          </p:val>
                                        </p:tav>
                                      </p:tavLst>
                                    </p:anim>
                                    <p:anim calcmode="lin" valueType="num">
                                      <p:cBhvr>
                                        <p:cTn id="85" dur="500" fill="hold"/>
                                        <p:tgtEl>
                                          <p:spTgt spid="307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9" grpId="0" animBg="1"/>
      <p:bldP spid="197646" grpId="0" animBg="1"/>
      <p:bldP spid="197647" grpId="0" bldLvl="0" animBg="1"/>
      <p:bldP spid="197653" grpId="0" animBg="1"/>
      <p:bldP spid="30728" grpId="0" animBg="1"/>
      <p:bldP spid="24588" grpId="0" animBg="1"/>
      <p:bldP spid="24589" grpId="0" animBg="1"/>
      <p:bldP spid="24591" grpId="0" animBg="1"/>
      <p:bldP spid="10" grpId="0" animBg="1"/>
      <p:bldP spid="20" grpId="0" animBg="1"/>
      <p:bldP spid="21" grpId="0" animBg="1"/>
      <p:bldP spid="22" grpId="0" animBg="1"/>
      <p:bldP spid="23" grpId="0" animBg="1"/>
      <p:bldP spid="24"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8490" y="963788"/>
            <a:ext cx="8466834" cy="3283208"/>
            <a:chOff x="508490" y="963788"/>
            <a:chExt cx="8466834" cy="3283208"/>
          </a:xfrm>
        </p:grpSpPr>
        <p:sp>
          <p:nvSpPr>
            <p:cNvPr id="7" name="等腰三角形 6"/>
            <p:cNvSpPr/>
            <p:nvPr>
              <p:custDataLst>
                <p:tags r:id="rId1"/>
              </p:custDataLst>
            </p:nvPr>
          </p:nvSpPr>
          <p:spPr bwMode="auto">
            <a:xfrm rot="16200000">
              <a:off x="925343" y="1076648"/>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733290"/>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1880371"/>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2814357"/>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733335"/>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30" y="2170533"/>
              <a:ext cx="4658594"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完成课后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667262"/>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2969680"/>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a:t>
              </a:r>
              <a:r>
                <a:rPr lang="zh-CN" altLang="en-US" sz="2100" b="1" spc="150" dirty="0" smtClean="0">
                  <a:solidFill>
                    <a:srgbClr val="000000"/>
                  </a:solidFill>
                  <a:effectLst/>
                  <a:latin typeface="宋体" panose="02010600030101010101" pitchFamily="2" charset="-122"/>
                  <a:ea typeface="宋体" panose="02010600030101010101" pitchFamily="2" charset="-122"/>
                  <a:sym typeface="Arial" panose="020B0604020202020204" pitchFamily="34" charset="0"/>
                </a:rPr>
                <a:t>册练</a:t>
              </a: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习</a:t>
              </a:r>
            </a:p>
          </p:txBody>
        </p:sp>
      </p:gr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97374" y="1420072"/>
            <a:ext cx="7141699" cy="1015663"/>
          </a:xfrm>
          <a:prstGeom prst="rect">
            <a:avLst/>
          </a:prstGeom>
          <a:noFill/>
          <a:effectLst/>
        </p:spPr>
        <p:txBody>
          <a:bodyPr wrap="none" rtlCol="0">
            <a:spAutoFit/>
          </a:bodyPr>
          <a:lstStyle/>
          <a:p>
            <a:pPr algn="ctr"/>
            <a:r>
              <a:rPr kumimoji="1" lang="zh-CN" altLang="en-US" sz="6000" b="1" dirty="0">
                <a:solidFill>
                  <a:srgbClr val="FF6600"/>
                </a:solidFill>
                <a:latin typeface="宋体" panose="02010600030101010101" pitchFamily="2" charset="-122"/>
                <a:ea typeface="宋体" panose="0201060003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678815" y="2558999"/>
            <a:ext cx="7535863" cy="1894999"/>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en-US" dirty="0">
                <a:solidFill>
                  <a:srgbClr val="FF0000"/>
                </a:solidFill>
                <a:latin typeface="Times New Roman" panose="02020603050405020304" charset="0"/>
                <a:ea typeface="楷体" panose="02010609060101010101" charset="-122"/>
                <a:cs typeface="Times New Roman" panose="02020603050405020304" charset="0"/>
                <a:sym typeface="+mn-ea"/>
              </a:rPr>
              <a:t>1. </a:t>
            </a:r>
            <a:r>
              <a:rPr lang="zh-CN" altLang="en-US" dirty="0">
                <a:latin typeface="Times New Roman" panose="02020603050405020304" charset="0"/>
                <a:ea typeface="楷体" panose="02010609060101010101" charset="-122"/>
                <a:cs typeface="Times New Roman" panose="02020603050405020304" charset="0"/>
                <a:sym typeface="+mn-ea"/>
              </a:rPr>
              <a:t>知道通电导线在磁场中受力方向与电流及磁场的方向都有关系；通过实验，知道</a:t>
            </a:r>
            <a:r>
              <a:rPr lang="zh-CN" altLang="en-US" dirty="0">
                <a:solidFill>
                  <a:srgbClr val="FF0000"/>
                </a:solidFill>
                <a:latin typeface="Times New Roman" panose="02020603050405020304" charset="0"/>
                <a:ea typeface="楷体" panose="02010609060101010101" charset="-122"/>
                <a:cs typeface="Times New Roman" panose="02020603050405020304" charset="0"/>
                <a:sym typeface="+mn-ea"/>
              </a:rPr>
              <a:t>电动机的基本原理</a:t>
            </a:r>
            <a:r>
              <a:rPr lang="zh-CN" altLang="en-US" dirty="0">
                <a:latin typeface="Times New Roman" panose="02020603050405020304" charset="0"/>
                <a:ea typeface="楷体" panose="02010609060101010101" charset="-122"/>
                <a:cs typeface="Times New Roman" panose="02020603050405020304" charset="0"/>
                <a:sym typeface="+mn-ea"/>
              </a:rPr>
              <a:t>是通电导线在磁场中受到力的作用；</a:t>
            </a:r>
            <a:r>
              <a:rPr lang="zh-CN" altLang="en-US" b="1" dirty="0">
                <a:latin typeface="Times New Roman" panose="02020603050405020304" charset="0"/>
                <a:ea typeface="楷体" panose="02010609060101010101" charset="-122"/>
                <a:cs typeface="Times New Roman" panose="02020603050405020304" charset="0"/>
              </a:rPr>
              <a:t>了解</a:t>
            </a:r>
            <a:r>
              <a:rPr lang="zh-CN" altLang="en-US" b="1" dirty="0">
                <a:solidFill>
                  <a:srgbClr val="FF0000"/>
                </a:solidFill>
                <a:latin typeface="Times New Roman" panose="02020603050405020304" charset="0"/>
                <a:ea typeface="楷体" panose="02010609060101010101" charset="-122"/>
                <a:cs typeface="Times New Roman" panose="02020603050405020304" charset="0"/>
              </a:rPr>
              <a:t>电动机的基本构造</a:t>
            </a:r>
            <a:r>
              <a:rPr lang="zh-CN" altLang="en-US" b="1" dirty="0">
                <a:latin typeface="Times New Roman" panose="02020603050405020304" charset="0"/>
                <a:ea typeface="楷体" panose="02010609060101010101" charset="-122"/>
                <a:cs typeface="Times New Roman" panose="02020603050405020304" charset="0"/>
              </a:rPr>
              <a:t>以及换向器在直流电动机中的作用</a:t>
            </a:r>
            <a:r>
              <a:rPr lang="zh-CN" altLang="zh-CN" noProof="0" dirty="0">
                <a:ln>
                  <a:noFill/>
                </a:ln>
                <a:effectLst/>
                <a:uLnTx/>
                <a:uFillTx/>
                <a:latin typeface="Times New Roman" panose="02020603050405020304" charset="0"/>
                <a:ea typeface="楷体" panose="02010609060101010101" charset="-122"/>
                <a:cs typeface="Times New Roman" panose="02020603050405020304" charset="0"/>
                <a:sym typeface="+mn-ea"/>
              </a:rPr>
              <a:t>。</a:t>
            </a:r>
            <a:endParaRPr kumimoji="0" lang="zh-CN" altLang="zh-CN" b="1"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sym typeface="+mn-ea"/>
            </a:endParaRPr>
          </a:p>
        </p:txBody>
      </p:sp>
      <p:sp>
        <p:nvSpPr>
          <p:cNvPr id="27" name="内容占位符 2"/>
          <p:cNvSpPr txBox="1"/>
          <p:nvPr/>
        </p:nvSpPr>
        <p:spPr bwMode="auto">
          <a:xfrm>
            <a:off x="1005180" y="1013989"/>
            <a:ext cx="7587005" cy="1352222"/>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ts val="0"/>
              </a:spcBef>
              <a:spcAft>
                <a:spcPct val="0"/>
              </a:spcAft>
              <a:buClrTx/>
              <a:buSzTx/>
              <a:buFontTx/>
              <a:buNone/>
              <a:defRPr/>
            </a:pPr>
            <a:r>
              <a:rPr kumimoji="0" lang="en-US" b="1"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charset="-122"/>
                <a:cs typeface="Times New Roman" panose="02020603050405020304" charset="0"/>
              </a:rPr>
              <a:t>2. </a:t>
            </a:r>
            <a:r>
              <a:rPr kumimoji="0" lang="zh-CN"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rPr>
              <a:t>通过</a:t>
            </a:r>
            <a:r>
              <a:rPr kumimoji="0" lang="zh-CN" altLang="zh-CN" b="1" i="0" strike="noStrike" kern="1200" cap="none" spc="0" normalizeH="0" baseline="0" noProof="0" dirty="0">
                <a:ln>
                  <a:noFill/>
                </a:ln>
                <a:effectLst/>
                <a:uLnTx/>
                <a:uFillTx/>
                <a:latin typeface="Times New Roman" panose="02020603050405020304" charset="0"/>
                <a:ea typeface="楷体" panose="02010609060101010101" charset="-122"/>
                <a:cs typeface="Times New Roman" panose="02020603050405020304" charset="0"/>
              </a:rPr>
              <a:t>将初步了解的物</a:t>
            </a:r>
            <a:r>
              <a:rPr kumimoji="0" lang="zh-CN"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charset="-122"/>
                <a:cs typeface="Times New Roman" panose="02020603050405020304" charset="0"/>
              </a:rPr>
              <a:t>理知识转化成实际应用技术，进一步提高学生学习科学知识和应用物理知识的兴趣。</a:t>
            </a:r>
          </a:p>
        </p:txBody>
      </p:sp>
      <p:grpSp>
        <p:nvGrpSpPr>
          <p:cNvPr id="20" name="组合 19"/>
          <p:cNvGrpSpPr/>
          <p:nvPr/>
        </p:nvGrpSpPr>
        <p:grpSpPr>
          <a:xfrm>
            <a:off x="678815" y="630370"/>
            <a:ext cx="8214995" cy="3888105"/>
            <a:chOff x="987" y="819"/>
            <a:chExt cx="12937" cy="6123"/>
          </a:xfrm>
        </p:grpSpPr>
        <p:cxnSp>
          <p:nvCxnSpPr>
            <p:cNvPr id="21" name="直接连接符 20"/>
            <p:cNvCxnSpPr/>
            <p:nvPr/>
          </p:nvCxnSpPr>
          <p:spPr>
            <a:xfrm flipV="1">
              <a:off x="987" y="6916"/>
              <a:ext cx="12104" cy="2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027" y="3736"/>
              <a:ext cx="0" cy="3180"/>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993" y="3729"/>
              <a:ext cx="912" cy="0"/>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13924" y="819"/>
              <a:ext cx="0" cy="2917"/>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1" name="组合 37890"/>
          <p:cNvGrpSpPr/>
          <p:nvPr/>
        </p:nvGrpSpPr>
        <p:grpSpPr>
          <a:xfrm>
            <a:off x="700406" y="2265019"/>
            <a:ext cx="1581150" cy="1420416"/>
            <a:chOff x="-1" y="-82"/>
            <a:chExt cx="1328" cy="1193"/>
          </a:xfrm>
          <a:scene3d>
            <a:camera prst="isometricLeftDown"/>
            <a:lightRig rig="threePt" dir="t"/>
          </a:scene3d>
        </p:grpSpPr>
        <p:sp>
          <p:nvSpPr>
            <p:cNvPr id="37892" name="Freeform 16"/>
            <p:cNvSpPr>
              <a:spLocks noChangeAspect="1"/>
            </p:cNvSpPr>
            <p:nvPr/>
          </p:nvSpPr>
          <p:spPr>
            <a:xfrm rot="-5400000" flipH="1">
              <a:off x="407" y="110"/>
              <a:ext cx="486" cy="1301"/>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p3d extrusionH="430200" prstMaterial="legacyMatte">
              <a:bevelT w="13500" h="13500" prst="angle"/>
              <a:bevelB w="13500" h="13500" prst="angle"/>
              <a:extrusionClr>
                <a:srgbClr val="3366FF"/>
              </a:extrusionClr>
            </a:sp3d>
          </p:spPr>
          <p:txBody>
            <a:bodyPr/>
            <a:lstStyle/>
            <a:p>
              <a:endParaRPr lang="zh-CN" altLang="en-US" sz="2400"/>
            </a:p>
          </p:txBody>
        </p:sp>
        <p:sp>
          <p:nvSpPr>
            <p:cNvPr id="37893" name="Freeform 18"/>
            <p:cNvSpPr>
              <a:spLocks noChangeAspect="1"/>
            </p:cNvSpPr>
            <p:nvPr/>
          </p:nvSpPr>
          <p:spPr>
            <a:xfrm rot="16200000">
              <a:off x="407" y="-370"/>
              <a:ext cx="486" cy="1301"/>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p3d extrusionH="430200" prstMaterial="legacyMatte">
              <a:bevelT w="13500" h="13500" prst="angle"/>
              <a:bevelB w="13500" h="13500" prst="angle"/>
              <a:extrusionClr>
                <a:srgbClr val="FF6600"/>
              </a:extrusionClr>
            </a:sp3d>
          </p:spPr>
          <p:txBody>
            <a:bodyPr/>
            <a:lstStyle/>
            <a:p>
              <a:endParaRPr lang="zh-CN" altLang="en-US" sz="2400"/>
            </a:p>
          </p:txBody>
        </p:sp>
        <p:sp>
          <p:nvSpPr>
            <p:cNvPr id="37894" name="Text Box 19"/>
            <p:cNvSpPr txBox="1"/>
            <p:nvPr/>
          </p:nvSpPr>
          <p:spPr>
            <a:xfrm>
              <a:off x="1040" y="-82"/>
              <a:ext cx="287" cy="1193"/>
            </a:xfrm>
            <a:prstGeom prst="rect">
              <a:avLst/>
            </a:prstGeom>
            <a:noFill/>
            <a:ln w="9525">
              <a:noFill/>
            </a:ln>
          </p:spPr>
          <p:txBody>
            <a:bodyPr wrap="square">
              <a:spAutoFit/>
            </a:bodyPr>
            <a:lstStyle/>
            <a:p>
              <a:pPr>
                <a:lnSpc>
                  <a:spcPct val="90000"/>
                </a:lnSpc>
              </a:pPr>
              <a:r>
                <a:rPr lang="en-US" altLang="zh-CN" sz="2400" b="1">
                  <a:solidFill>
                    <a:schemeClr val="hlink"/>
                  </a:solidFill>
                  <a:latin typeface="Times New Roman" panose="02020603050405020304" charset="0"/>
                </a:rPr>
                <a:t>N</a:t>
              </a:r>
            </a:p>
            <a:p>
              <a:pPr>
                <a:lnSpc>
                  <a:spcPct val="90000"/>
                </a:lnSpc>
              </a:pPr>
              <a:endParaRPr lang="en-US" altLang="zh-CN" sz="2400" b="1">
                <a:solidFill>
                  <a:schemeClr val="hlink"/>
                </a:solidFill>
                <a:latin typeface="Times New Roman" panose="02020603050405020304" charset="0"/>
              </a:endParaRPr>
            </a:p>
            <a:p>
              <a:pPr>
                <a:lnSpc>
                  <a:spcPct val="90000"/>
                </a:lnSpc>
              </a:pPr>
              <a:endParaRPr lang="en-US" altLang="zh-CN" sz="2400" b="1">
                <a:solidFill>
                  <a:schemeClr val="hlink"/>
                </a:solidFill>
                <a:latin typeface="Times New Roman" panose="02020603050405020304" charset="0"/>
              </a:endParaRPr>
            </a:p>
            <a:p>
              <a:pPr>
                <a:lnSpc>
                  <a:spcPct val="90000"/>
                </a:lnSpc>
              </a:pPr>
              <a:r>
                <a:rPr lang="en-US" altLang="zh-CN" sz="2400" b="1">
                  <a:solidFill>
                    <a:srgbClr val="FF0000"/>
                  </a:solidFill>
                  <a:latin typeface="Times New Roman" panose="02020603050405020304" charset="0"/>
                </a:rPr>
                <a:t>S</a:t>
              </a:r>
            </a:p>
          </p:txBody>
        </p:sp>
      </p:grpSp>
      <p:grpSp>
        <p:nvGrpSpPr>
          <p:cNvPr id="37895" name="组合 37894"/>
          <p:cNvGrpSpPr/>
          <p:nvPr/>
        </p:nvGrpSpPr>
        <p:grpSpPr>
          <a:xfrm>
            <a:off x="5724525" y="2224061"/>
            <a:ext cx="1638776" cy="1385114"/>
            <a:chOff x="0" y="0"/>
            <a:chExt cx="2060" cy="1734"/>
          </a:xfrm>
        </p:grpSpPr>
        <p:sp>
          <p:nvSpPr>
            <p:cNvPr id="37896" name="AutoShape 17"/>
            <p:cNvSpPr/>
            <p:nvPr/>
          </p:nvSpPr>
          <p:spPr>
            <a:xfrm rot="13176106">
              <a:off x="495" y="68"/>
              <a:ext cx="96" cy="1584"/>
            </a:xfrm>
            <a:prstGeom prst="can">
              <a:avLst>
                <a:gd name="adj" fmla="val 124972"/>
              </a:avLst>
            </a:prstGeom>
            <a:solidFill>
              <a:schemeClr val="accent1"/>
            </a:solidFill>
            <a:ln w="9525" cap="flat" cmpd="sng">
              <a:solidFill>
                <a:schemeClr val="tx1"/>
              </a:solidFill>
              <a:prstDash val="solid"/>
              <a:headEnd type="none" w="med" len="med"/>
              <a:tailEnd type="none" w="med" len="med"/>
            </a:ln>
          </p:spPr>
          <p:txBody>
            <a:bodyPr rot="10800000" wrap="none" anchor="ctr"/>
            <a:lstStyle/>
            <a:p>
              <a:pPr>
                <a:lnSpc>
                  <a:spcPct val="120000"/>
                </a:lnSpc>
              </a:pPr>
              <a:endParaRPr lang="zh-CN" altLang="en-US" sz="2400" b="1" dirty="0">
                <a:latin typeface="宋体" panose="02010600030101010101" pitchFamily="2" charset="-122"/>
              </a:endParaRPr>
            </a:p>
          </p:txBody>
        </p:sp>
        <p:grpSp>
          <p:nvGrpSpPr>
            <p:cNvPr id="37897" name="组合 37896"/>
            <p:cNvGrpSpPr/>
            <p:nvPr/>
          </p:nvGrpSpPr>
          <p:grpSpPr>
            <a:xfrm>
              <a:off x="382" y="477"/>
              <a:ext cx="549" cy="813"/>
              <a:chOff x="0" y="0"/>
              <a:chExt cx="549" cy="813"/>
            </a:xfrm>
          </p:grpSpPr>
          <p:sp>
            <p:nvSpPr>
              <p:cNvPr id="37898" name="Line 21"/>
              <p:cNvSpPr/>
              <p:nvPr/>
            </p:nvSpPr>
            <p:spPr>
              <a:xfrm flipH="1">
                <a:off x="0" y="0"/>
                <a:ext cx="480" cy="576"/>
              </a:xfrm>
              <a:prstGeom prst="line">
                <a:avLst/>
              </a:prstGeom>
              <a:ln w="38100" cap="flat" cmpd="sng">
                <a:solidFill>
                  <a:srgbClr val="FF0000"/>
                </a:solidFill>
                <a:prstDash val="solid"/>
                <a:headEnd type="none" w="med" len="med"/>
                <a:tailEnd type="triangle" w="med" len="med"/>
              </a:ln>
            </p:spPr>
          </p:sp>
          <p:sp>
            <p:nvSpPr>
              <p:cNvPr id="37899" name="Text Box 22"/>
              <p:cNvSpPr txBox="1"/>
              <p:nvPr/>
            </p:nvSpPr>
            <p:spPr>
              <a:xfrm>
                <a:off x="323" y="144"/>
                <a:ext cx="226" cy="669"/>
              </a:xfrm>
              <a:prstGeom prst="rect">
                <a:avLst/>
              </a:prstGeom>
              <a:noFill/>
              <a:ln w="9525">
                <a:noFill/>
              </a:ln>
            </p:spPr>
            <p:txBody>
              <a:bodyPr>
                <a:spAutoFit/>
              </a:bodyPr>
              <a:lstStyle/>
              <a:p>
                <a:pPr>
                  <a:lnSpc>
                    <a:spcPct val="120000"/>
                  </a:lnSpc>
                </a:pPr>
                <a:r>
                  <a:rPr lang="en-US" altLang="zh-CN" sz="2400" b="1" i="1">
                    <a:solidFill>
                      <a:srgbClr val="FF0000"/>
                    </a:solidFill>
                    <a:latin typeface="Times New Roman" panose="02020603050405020304" charset="0"/>
                  </a:rPr>
                  <a:t>I</a:t>
                </a:r>
              </a:p>
            </p:txBody>
          </p:sp>
        </p:grpSp>
        <p:sp>
          <p:nvSpPr>
            <p:cNvPr id="37900" name="Freeform 24"/>
            <p:cNvSpPr/>
            <p:nvPr/>
          </p:nvSpPr>
          <p:spPr>
            <a:xfrm>
              <a:off x="1040" y="30"/>
              <a:ext cx="680" cy="243"/>
            </a:xfrm>
            <a:custGeom>
              <a:avLst/>
              <a:gdLst>
                <a:gd name="txL" fmla="*/ 0 w 680"/>
                <a:gd name="txT" fmla="*/ 0 h 243"/>
                <a:gd name="txR" fmla="*/ 680 w 680"/>
                <a:gd name="txB" fmla="*/ 243 h 243"/>
              </a:gdLst>
              <a:ahLst/>
              <a:cxnLst>
                <a:cxn ang="0">
                  <a:pos x="0" y="243"/>
                </a:cxn>
                <a:cxn ang="0">
                  <a:pos x="136" y="38"/>
                </a:cxn>
                <a:cxn ang="0">
                  <a:pos x="408" y="16"/>
                </a:cxn>
                <a:cxn ang="0">
                  <a:pos x="680" y="106"/>
                </a:cxn>
              </a:cxnLst>
              <a:rect l="txL" t="txT" r="txR" b="txB"/>
              <a:pathLst>
                <a:path w="680" h="243">
                  <a:moveTo>
                    <a:pt x="0" y="243"/>
                  </a:moveTo>
                  <a:cubicBezTo>
                    <a:pt x="34" y="159"/>
                    <a:pt x="68" y="76"/>
                    <a:pt x="136" y="38"/>
                  </a:cubicBezTo>
                  <a:cubicBezTo>
                    <a:pt x="204" y="0"/>
                    <a:pt x="317" y="5"/>
                    <a:pt x="408" y="16"/>
                  </a:cubicBezTo>
                  <a:cubicBezTo>
                    <a:pt x="499" y="27"/>
                    <a:pt x="589" y="66"/>
                    <a:pt x="680" y="106"/>
                  </a:cubicBezTo>
                </a:path>
              </a:pathLst>
            </a:custGeom>
            <a:noFill/>
            <a:ln w="28575" cap="flat" cmpd="sng">
              <a:solidFill>
                <a:schemeClr val="tx1"/>
              </a:solidFill>
              <a:prstDash val="solid"/>
              <a:headEnd type="none" w="med" len="med"/>
              <a:tailEnd type="none" w="med" len="med"/>
            </a:ln>
          </p:spPr>
          <p:txBody>
            <a:bodyPr/>
            <a:lstStyle/>
            <a:p>
              <a:endParaRPr lang="zh-CN" altLang="en-US" sz="2400"/>
            </a:p>
          </p:txBody>
        </p:sp>
        <p:sp>
          <p:nvSpPr>
            <p:cNvPr id="37901" name="Freeform 25"/>
            <p:cNvSpPr/>
            <p:nvPr/>
          </p:nvSpPr>
          <p:spPr>
            <a:xfrm>
              <a:off x="0" y="1384"/>
              <a:ext cx="1085" cy="283"/>
            </a:xfrm>
            <a:custGeom>
              <a:avLst/>
              <a:gdLst>
                <a:gd name="txL" fmla="*/ 0 w 1085"/>
                <a:gd name="txT" fmla="*/ 0 h 283"/>
                <a:gd name="txR" fmla="*/ 1085 w 1085"/>
                <a:gd name="txB" fmla="*/ 283 h 283"/>
              </a:gdLst>
              <a:ahLst/>
              <a:cxnLst>
                <a:cxn ang="0">
                  <a:pos x="87" y="23"/>
                </a:cxn>
                <a:cxn ang="0">
                  <a:pos x="87" y="249"/>
                </a:cxn>
                <a:cxn ang="0">
                  <a:pos x="609" y="227"/>
                </a:cxn>
                <a:cxn ang="0">
                  <a:pos x="1085" y="0"/>
                </a:cxn>
              </a:cxnLst>
              <a:rect l="txL" t="txT" r="txR" b="txB"/>
              <a:pathLst>
                <a:path w="1085" h="283">
                  <a:moveTo>
                    <a:pt x="87" y="23"/>
                  </a:moveTo>
                  <a:cubicBezTo>
                    <a:pt x="43" y="119"/>
                    <a:pt x="0" y="215"/>
                    <a:pt x="87" y="249"/>
                  </a:cubicBezTo>
                  <a:cubicBezTo>
                    <a:pt x="174" y="283"/>
                    <a:pt x="443" y="268"/>
                    <a:pt x="609" y="227"/>
                  </a:cubicBezTo>
                  <a:cubicBezTo>
                    <a:pt x="775" y="186"/>
                    <a:pt x="930" y="93"/>
                    <a:pt x="1085" y="0"/>
                  </a:cubicBezTo>
                </a:path>
              </a:pathLst>
            </a:custGeom>
            <a:noFill/>
            <a:ln w="28575" cap="flat" cmpd="sng">
              <a:solidFill>
                <a:schemeClr val="tx1"/>
              </a:solidFill>
              <a:prstDash val="solid"/>
              <a:headEnd type="none" w="med" len="med"/>
              <a:tailEnd type="none" w="med" len="med"/>
            </a:ln>
          </p:spPr>
          <p:txBody>
            <a:bodyPr/>
            <a:lstStyle/>
            <a:p>
              <a:endParaRPr lang="zh-CN" altLang="en-US" sz="2400"/>
            </a:p>
          </p:txBody>
        </p:sp>
        <p:sp>
          <p:nvSpPr>
            <p:cNvPr id="37902" name="Text Box 26"/>
            <p:cNvSpPr txBox="1"/>
            <p:nvPr/>
          </p:nvSpPr>
          <p:spPr>
            <a:xfrm>
              <a:off x="1675" y="0"/>
              <a:ext cx="385" cy="669"/>
            </a:xfrm>
            <a:prstGeom prst="rect">
              <a:avLst/>
            </a:prstGeom>
            <a:noFill/>
            <a:ln w="9525">
              <a:noFill/>
            </a:ln>
          </p:spPr>
          <p:txBody>
            <a:bodyPr>
              <a:spAutoFit/>
            </a:bodyPr>
            <a:lstStyle/>
            <a:p>
              <a:pPr>
                <a:lnSpc>
                  <a:spcPct val="120000"/>
                </a:lnSpc>
              </a:pPr>
              <a:r>
                <a:rPr lang="en-US" altLang="zh-CN" sz="2400" b="1">
                  <a:latin typeface="宋体" panose="02010600030101010101" pitchFamily="2" charset="-122"/>
                </a:rPr>
                <a:t>+</a:t>
              </a:r>
            </a:p>
          </p:txBody>
        </p:sp>
        <p:sp>
          <p:nvSpPr>
            <p:cNvPr id="37903" name="Text Box 27"/>
            <p:cNvSpPr txBox="1"/>
            <p:nvPr/>
          </p:nvSpPr>
          <p:spPr>
            <a:xfrm>
              <a:off x="1108" y="1065"/>
              <a:ext cx="385" cy="669"/>
            </a:xfrm>
            <a:prstGeom prst="rect">
              <a:avLst/>
            </a:prstGeom>
            <a:noFill/>
            <a:ln w="9525">
              <a:noFill/>
            </a:ln>
          </p:spPr>
          <p:txBody>
            <a:bodyPr>
              <a:spAutoFit/>
            </a:bodyPr>
            <a:lstStyle/>
            <a:p>
              <a:pPr>
                <a:lnSpc>
                  <a:spcPct val="120000"/>
                </a:lnSpc>
              </a:pPr>
              <a:r>
                <a:rPr lang="en-US" altLang="zh-CN" sz="2400" b="1">
                  <a:latin typeface="宋体" panose="02010600030101010101" pitchFamily="2" charset="-122"/>
                </a:rPr>
                <a:t>_</a:t>
              </a:r>
            </a:p>
          </p:txBody>
        </p:sp>
      </p:grpSp>
      <p:sp>
        <p:nvSpPr>
          <p:cNvPr id="37904" name="TextBox 4"/>
          <p:cNvSpPr/>
          <p:nvPr/>
        </p:nvSpPr>
        <p:spPr>
          <a:xfrm>
            <a:off x="310991" y="1323949"/>
            <a:ext cx="3042761" cy="589375"/>
          </a:xfrm>
          <a:prstGeom prst="roundRect">
            <a:avLst>
              <a:gd name="adj" fmla="val 16667"/>
            </a:avLst>
          </a:prstGeom>
          <a:solidFill>
            <a:schemeClr val="bg1"/>
          </a:solidFill>
          <a:ln w="25400" cap="flat" cmpd="sng">
            <a:solidFill>
              <a:srgbClr val="2D2D8A"/>
            </a:solidFill>
            <a:prstDash val="solid"/>
            <a:headEnd type="none" w="med" len="med"/>
            <a:tailEnd type="none" w="med" len="med"/>
          </a:ln>
        </p:spPr>
        <p:txBody>
          <a:bodyPr wrap="square">
            <a:spAutoFit/>
          </a:bodyPr>
          <a:lstStyle/>
          <a:p>
            <a:pPr>
              <a:lnSpc>
                <a:spcPct val="120000"/>
              </a:lnSpc>
            </a:pPr>
            <a:r>
              <a:rPr lang="zh-CN" altLang="en-US" sz="2400" b="1" dirty="0">
                <a:latin typeface="宋体" panose="02010600030101010101" pitchFamily="2" charset="-122"/>
              </a:rPr>
              <a:t>磁体周围存在什么？</a:t>
            </a:r>
          </a:p>
        </p:txBody>
      </p:sp>
      <p:sp>
        <p:nvSpPr>
          <p:cNvPr id="37905" name="TextBox 4"/>
          <p:cNvSpPr/>
          <p:nvPr/>
        </p:nvSpPr>
        <p:spPr>
          <a:xfrm>
            <a:off x="3898583" y="1323949"/>
            <a:ext cx="4133850" cy="589379"/>
          </a:xfrm>
          <a:prstGeom prst="roundRect">
            <a:avLst>
              <a:gd name="adj" fmla="val 16667"/>
            </a:avLst>
          </a:prstGeom>
          <a:solidFill>
            <a:schemeClr val="bg1"/>
          </a:solidFill>
          <a:ln w="25400" cap="flat" cmpd="sng">
            <a:solidFill>
              <a:srgbClr val="2D2D8A"/>
            </a:solidFill>
            <a:prstDash val="solid"/>
            <a:headEnd type="none" w="med" len="med"/>
            <a:tailEnd type="none" w="med" len="med"/>
          </a:ln>
        </p:spPr>
        <p:txBody>
          <a:bodyPr wrap="square">
            <a:spAutoFit/>
          </a:bodyPr>
          <a:lstStyle/>
          <a:p>
            <a:pPr>
              <a:lnSpc>
                <a:spcPct val="120000"/>
              </a:lnSpc>
            </a:pPr>
            <a:r>
              <a:rPr lang="zh-CN" altLang="en-US" sz="2400" b="1" dirty="0">
                <a:latin typeface="宋体" panose="02010600030101010101" pitchFamily="2" charset="-122"/>
              </a:rPr>
              <a:t>通电直导体周围存在什么？</a:t>
            </a:r>
          </a:p>
        </p:txBody>
      </p:sp>
      <p:sp>
        <p:nvSpPr>
          <p:cNvPr id="37906" name="AutoShape 31"/>
          <p:cNvSpPr/>
          <p:nvPr/>
        </p:nvSpPr>
        <p:spPr>
          <a:xfrm>
            <a:off x="2263775" y="1366520"/>
            <a:ext cx="770890" cy="459740"/>
          </a:xfrm>
          <a:prstGeom prst="wedgeRoundRectCallout">
            <a:avLst>
              <a:gd name="adj1" fmla="val -20815"/>
              <a:gd name="adj2" fmla="val 34454"/>
              <a:gd name="adj3" fmla="val 16667"/>
            </a:avLst>
          </a:prstGeom>
          <a:solidFill>
            <a:schemeClr val="bg1"/>
          </a:solidFill>
          <a:ln w="9525">
            <a:noFill/>
          </a:ln>
        </p:spPr>
        <p:txBody>
          <a:bodyPr lIns="13500" tIns="8100" rIns="13500" bIns="8100"/>
          <a:lstStyle/>
          <a:p>
            <a:pPr algn="ctr">
              <a:lnSpc>
                <a:spcPct val="120000"/>
              </a:lnSpc>
            </a:pPr>
            <a:r>
              <a:rPr lang="zh-CN" altLang="en-US" sz="2400" b="1" dirty="0">
                <a:solidFill>
                  <a:srgbClr val="CC0000"/>
                </a:solidFill>
                <a:latin typeface="宋体" panose="02010600030101010101" pitchFamily="2" charset="-122"/>
              </a:rPr>
              <a:t>磁场</a:t>
            </a:r>
          </a:p>
        </p:txBody>
      </p:sp>
      <p:sp>
        <p:nvSpPr>
          <p:cNvPr id="37907" name="AutoShape 32"/>
          <p:cNvSpPr/>
          <p:nvPr/>
        </p:nvSpPr>
        <p:spPr>
          <a:xfrm>
            <a:off x="6760845" y="1360805"/>
            <a:ext cx="797560" cy="458470"/>
          </a:xfrm>
          <a:prstGeom prst="wedgeRoundRectCallout">
            <a:avLst>
              <a:gd name="adj1" fmla="val -44333"/>
              <a:gd name="adj2" fmla="val 52338"/>
              <a:gd name="adj3" fmla="val 16667"/>
            </a:avLst>
          </a:prstGeom>
          <a:solidFill>
            <a:schemeClr val="bg1"/>
          </a:solidFill>
          <a:ln w="9525">
            <a:noFill/>
          </a:ln>
        </p:spPr>
        <p:txBody>
          <a:bodyPr lIns="13500" tIns="8100" rIns="13500" bIns="8100"/>
          <a:lstStyle/>
          <a:p>
            <a:pPr algn="ctr">
              <a:lnSpc>
                <a:spcPct val="120000"/>
              </a:lnSpc>
            </a:pPr>
            <a:r>
              <a:rPr lang="zh-CN" altLang="en-US" sz="2400" b="1" dirty="0">
                <a:solidFill>
                  <a:srgbClr val="CC0000"/>
                </a:solidFill>
                <a:latin typeface="宋体" panose="02010600030101010101" pitchFamily="2" charset="-122"/>
              </a:rPr>
              <a:t>磁场</a:t>
            </a:r>
          </a:p>
        </p:txBody>
      </p:sp>
      <p:sp>
        <p:nvSpPr>
          <p:cNvPr id="37908" name="矩形 37907"/>
          <p:cNvSpPr/>
          <p:nvPr/>
        </p:nvSpPr>
        <p:spPr>
          <a:xfrm>
            <a:off x="2336483" y="2692215"/>
            <a:ext cx="3535680" cy="460375"/>
          </a:xfrm>
          <a:prstGeom prst="rect">
            <a:avLst/>
          </a:prstGeom>
          <a:noFill/>
          <a:ln w="9525">
            <a:noFill/>
          </a:ln>
        </p:spPr>
        <p:txBody>
          <a:bodyPr wrap="none" anchor="t">
            <a:spAutoFit/>
          </a:bodyPr>
          <a:lstStyle/>
          <a:p>
            <a:r>
              <a:rPr lang="zh-CN" altLang="en-US" sz="2400" b="1" dirty="0">
                <a:latin typeface="宋体" panose="02010600030101010101" pitchFamily="2" charset="-122"/>
              </a:rPr>
              <a:t>磁体间通过磁场相互作用</a:t>
            </a:r>
          </a:p>
        </p:txBody>
      </p:sp>
      <p:sp>
        <p:nvSpPr>
          <p:cNvPr id="37890" name="Text Box 9"/>
          <p:cNvSpPr txBox="1"/>
          <p:nvPr/>
        </p:nvSpPr>
        <p:spPr>
          <a:xfrm>
            <a:off x="803275" y="3991643"/>
            <a:ext cx="6365240" cy="534035"/>
          </a:xfrm>
          <a:prstGeom prst="rect">
            <a:avLst/>
          </a:prstGeom>
          <a:noFill/>
          <a:ln w="9525">
            <a:noFill/>
          </a:ln>
        </p:spPr>
        <p:txBody>
          <a:bodyPr wrap="square">
            <a:spAutoFit/>
          </a:bodyPr>
          <a:lstStyle/>
          <a:p>
            <a:pPr>
              <a:lnSpc>
                <a:spcPct val="120000"/>
              </a:lnSpc>
            </a:pPr>
            <a:r>
              <a:rPr lang="zh-CN" altLang="en-US" sz="2400" b="1" dirty="0">
                <a:solidFill>
                  <a:srgbClr val="0066CC"/>
                </a:solidFill>
                <a:latin typeface="楷体" panose="02010609060101010101" charset="-122"/>
                <a:ea typeface="楷体" panose="02010609060101010101" charset="-122"/>
              </a:rPr>
              <a:t>　　通电导线是不是也会受到磁场的作用力呢？</a:t>
            </a:r>
          </a:p>
        </p:txBody>
      </p:sp>
      <p:grpSp>
        <p:nvGrpSpPr>
          <p:cNvPr id="9" name="组合 8"/>
          <p:cNvGrpSpPr/>
          <p:nvPr/>
        </p:nvGrpSpPr>
        <p:grpSpPr>
          <a:xfrm>
            <a:off x="2201545" y="599440"/>
            <a:ext cx="4966970" cy="463550"/>
            <a:chOff x="4360" y="888"/>
            <a:chExt cx="7822" cy="730"/>
          </a:xfrm>
        </p:grpSpPr>
        <p:grpSp>
          <p:nvGrpSpPr>
            <p:cNvPr id="8200" name="组合 18"/>
            <p:cNvGrpSpPr/>
            <p:nvPr/>
          </p:nvGrpSpPr>
          <p:grpSpPr bwMode="auto">
            <a:xfrm>
              <a:off x="4360" y="946"/>
              <a:ext cx="2343" cy="672"/>
              <a:chOff x="2004695" y="686607"/>
              <a:chExt cx="1983740" cy="570436"/>
            </a:xfrm>
          </p:grpSpPr>
          <p:sp>
            <p:nvSpPr>
              <p:cNvPr id="21" name="圆角矩形 20"/>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1</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22" name="矩形 4"/>
            <p:cNvSpPr>
              <a:spLocks noChangeArrowheads="1"/>
            </p:cNvSpPr>
            <p:nvPr/>
          </p:nvSpPr>
          <p:spPr bwMode="auto">
            <a:xfrm>
              <a:off x="7026" y="888"/>
              <a:ext cx="5156" cy="725"/>
            </a:xfrm>
            <a:prstGeom prst="rect">
              <a:avLst/>
            </a:prstGeom>
            <a:noFill/>
            <a:ln w="9525">
              <a:noFill/>
              <a:miter lim="800000"/>
            </a:ln>
          </p:spPr>
          <p:txBody>
            <a:bodyPr wrap="square">
              <a:spAutoFit/>
            </a:bodyPr>
            <a:lstStyle/>
            <a:p>
              <a:pPr>
                <a:defRPr/>
              </a:pPr>
              <a:r>
                <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charset="0"/>
                  <a:sym typeface="+mn-ea"/>
                </a:rPr>
                <a:t>磁场对通电导体的作用</a:t>
              </a: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9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9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9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9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90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4" grpId="0" bldLvl="0" animBg="1"/>
      <p:bldP spid="37905" grpId="0" bldLvl="0" animBg="1"/>
      <p:bldP spid="37906" grpId="0" bldLvl="0" animBg="1"/>
      <p:bldP spid="37907" grpId="0" bldLvl="0" animBg="1"/>
      <p:bldP spid="37908" grpId="0"/>
      <p:bldP spid="378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2"/>
          <p:cNvSpPr/>
          <p:nvPr/>
        </p:nvSpPr>
        <p:spPr>
          <a:xfrm>
            <a:off x="4284026" y="1476675"/>
            <a:ext cx="4355465" cy="2308324"/>
          </a:xfrm>
          <a:prstGeom prst="rect">
            <a:avLst/>
          </a:prstGeom>
          <a:ln>
            <a:headEnd type="none" w="med" len="med"/>
            <a:tailEnd type="none" w="med" len="med"/>
          </a:ln>
        </p:spPr>
        <p:style>
          <a:lnRef idx="2">
            <a:schemeClr val="accent4"/>
          </a:lnRef>
          <a:fillRef idx="1">
            <a:schemeClr val="lt1"/>
          </a:fillRef>
          <a:effectRef idx="0">
            <a:schemeClr val="accent4"/>
          </a:effectRef>
          <a:fontRef idx="minor">
            <a:schemeClr val="dk1"/>
          </a:fontRef>
        </p:style>
        <p:txBody>
          <a:bodyPr wrap="square">
            <a:spAutoFit/>
          </a:bodyPr>
          <a:lstStyle/>
          <a:p>
            <a:pPr algn="ctr">
              <a:lnSpc>
                <a:spcPct val="150000"/>
              </a:lnSpc>
            </a:pPr>
            <a:r>
              <a:rPr lang="zh-CN" altLang="en-US" sz="2400" b="1" dirty="0">
                <a:latin typeface="宋体" panose="02010600030101010101" pitchFamily="2" charset="-122"/>
                <a:ea typeface="宋体" panose="02010600030101010101" pitchFamily="2" charset="-122"/>
              </a:rPr>
              <a:t>实验表明</a:t>
            </a:r>
          </a:p>
          <a:p>
            <a:pPr algn="l">
              <a:lnSpc>
                <a:spcPct val="150000"/>
              </a:lnSpc>
            </a:pPr>
            <a:r>
              <a:rPr lang="zh-CN" altLang="en-US" sz="2400" b="1" dirty="0">
                <a:latin typeface="宋体" panose="02010600030101010101" pitchFamily="2" charset="-122"/>
                <a:ea typeface="宋体" panose="02010600030101010101" pitchFamily="2" charset="-122"/>
              </a:rPr>
              <a:t>通电导体在磁场中要受到力的作用，力的方向跟电流的方向、磁感线的方向都有关系。</a:t>
            </a:r>
          </a:p>
        </p:txBody>
      </p:sp>
      <p:sp>
        <p:nvSpPr>
          <p:cNvPr id="16" name="Rectangle 2"/>
          <p:cNvSpPr/>
          <p:nvPr/>
        </p:nvSpPr>
        <p:spPr>
          <a:xfrm>
            <a:off x="4072662" y="4133013"/>
            <a:ext cx="4778191" cy="460375"/>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zh-CN" altLang="en-US" sz="2400" b="1" dirty="0">
                <a:latin typeface="宋体" panose="02010600030101010101" pitchFamily="2" charset="-122"/>
                <a:ea typeface="宋体" panose="02010600030101010101" pitchFamily="2" charset="-122"/>
              </a:rPr>
              <a:t>在该现象中，电能转化为机械能。</a:t>
            </a:r>
          </a:p>
        </p:txBody>
      </p:sp>
      <p:pic>
        <p:nvPicPr>
          <p:cNvPr id="1025" name="图片 1024" descr="ppt/media/image11.wmf">
            <a:hlinkClick r:id="rId2" action="ppaction://hlinkfile"/>
          </p:cNvPr>
          <p:cNvPicPr/>
          <p:nvPr/>
        </p:nvPicPr>
        <p:blipFill>
          <a:blip r:embed="rId3" cstate="print"/>
          <a:stretch>
            <a:fillRect/>
          </a:stretch>
        </p:blipFill>
        <p:spPr>
          <a:xfrm>
            <a:off x="444959" y="1529006"/>
            <a:ext cx="3397124" cy="2287344"/>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25" name="组合 24"/>
          <p:cNvGrpSpPr/>
          <p:nvPr/>
        </p:nvGrpSpPr>
        <p:grpSpPr>
          <a:xfrm rot="16200000">
            <a:off x="1624801" y="2683027"/>
            <a:ext cx="921660" cy="3281336"/>
            <a:chOff x="380315" y="1150512"/>
            <a:chExt cx="921660" cy="1925513"/>
          </a:xfrm>
        </p:grpSpPr>
        <p:sp>
          <p:nvSpPr>
            <p:cNvPr id="26" name="右箭头标注 18"/>
            <p:cNvSpPr/>
            <p:nvPr/>
          </p:nvSpPr>
          <p:spPr>
            <a:xfrm>
              <a:off x="464930" y="1150512"/>
              <a:ext cx="837045" cy="1925513"/>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0"/>
            <p:cNvSpPr txBox="1"/>
            <p:nvPr/>
          </p:nvSpPr>
          <p:spPr>
            <a:xfrm>
              <a:off x="380315" y="1457315"/>
              <a:ext cx="675005" cy="1517211"/>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a:t>
              </a:r>
              <a:r>
                <a:rPr lang="zh-CN" altLang="en-US" sz="1600" spc="300" dirty="0" smtClean="0">
                  <a:solidFill>
                    <a:srgbClr val="000000"/>
                  </a:solidFill>
                  <a:latin typeface="黑体" panose="02010609060101010101" pitchFamily="49" charset="-122"/>
                  <a:ea typeface="黑体" panose="02010609060101010101" pitchFamily="49" charset="-122"/>
                </a:rPr>
                <a:t>看通</a:t>
              </a:r>
              <a:r>
                <a:rPr lang="zh-CN" altLang="en-US" sz="1600" spc="300" dirty="0">
                  <a:solidFill>
                    <a:srgbClr val="000000"/>
                  </a:solidFill>
                  <a:latin typeface="黑体" panose="02010609060101010101" pitchFamily="49" charset="-122"/>
                  <a:ea typeface="黑体" panose="02010609060101010101" pitchFamily="49" charset="-122"/>
                </a:rPr>
                <a:t>电直导体在磁场中受到力的作用</a:t>
              </a:r>
            </a:p>
          </p:txBody>
        </p:sp>
      </p:grpSp>
      <p:grpSp>
        <p:nvGrpSpPr>
          <p:cNvPr id="18" name="组合 17"/>
          <p:cNvGrpSpPr/>
          <p:nvPr/>
        </p:nvGrpSpPr>
        <p:grpSpPr>
          <a:xfrm>
            <a:off x="2419130" y="657768"/>
            <a:ext cx="3958508" cy="495548"/>
            <a:chOff x="2506980" y="579256"/>
            <a:chExt cx="3958508" cy="495548"/>
          </a:xfrm>
        </p:grpSpPr>
        <p:pic>
          <p:nvPicPr>
            <p:cNvPr id="19"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2593872" y="579256"/>
              <a:ext cx="3871616" cy="461665"/>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磁场对通电导体的作用</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025"/>
                                        </p:tgtEl>
                                        <p:attrNameLst>
                                          <p:attrName>style.visibility</p:attrName>
                                        </p:attrNameLst>
                                      </p:cBhvr>
                                      <p:to>
                                        <p:strVal val="visible"/>
                                      </p:to>
                                    </p:set>
                                    <p:anim to="" calcmode="lin" valueType="num">
                                      <p:cBhvr>
                                        <p:cTn id="7" dur="1" fill="hold"/>
                                        <p:tgtEl>
                                          <p:spTgt spid="1025"/>
                                        </p:tgtEl>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ppt_y</p:attrName>
                                        </p:attrNameLst>
                                      </p:cBhvr>
                                      <p:tavLst>
                                        <p:tav tm="0">
                                          <p:val>
                                            <p:strVal val="#ppt_y+#ppt_h*1.125000"/>
                                          </p:val>
                                        </p:tav>
                                        <p:tav tm="100000">
                                          <p:val>
                                            <p:strVal val="#ppt_y"/>
                                          </p:val>
                                        </p:tav>
                                      </p:tavLst>
                                    </p:anim>
                                    <p:animEffect transition="in" filter="wipe(up)">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ppt_y</p:attrName>
                                        </p:attrNameLst>
                                      </p:cBhvr>
                                      <p:tavLst>
                                        <p:tav tm="0">
                                          <p:val>
                                            <p:strVal val="#ppt_y+#ppt_h*1.125000"/>
                                          </p:val>
                                        </p:tav>
                                        <p:tav tm="100000">
                                          <p:val>
                                            <p:strVal val="#ppt_y"/>
                                          </p:val>
                                        </p:tav>
                                      </p:tavLst>
                                    </p:anim>
                                    <p:animEffect transition="in" filter="wipe(up)">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3"/>
          <p:cNvSpPr/>
          <p:nvPr/>
        </p:nvSpPr>
        <p:spPr>
          <a:xfrm>
            <a:off x="4596304" y="3157631"/>
            <a:ext cx="2106930" cy="1520609"/>
          </a:xfrm>
          <a:prstGeom prst="rect">
            <a:avLst/>
          </a:prstGeom>
          <a:noFill/>
          <a:ln w="28575" cap="flat" cmpd="sng">
            <a:solidFill>
              <a:schemeClr val="accent1"/>
            </a:solidFill>
            <a:prstDash val="solid"/>
            <a:miter/>
            <a:headEnd type="none" w="med" len="med"/>
            <a:tailEnd type="none" w="med" len="med"/>
          </a:ln>
        </p:spPr>
        <p:txBody>
          <a:bodyPr wrap="square" lIns="13500" rIns="13500">
            <a:spAutoFit/>
          </a:bodyPr>
          <a:lstStyle/>
          <a:p>
            <a:pPr>
              <a:lnSpc>
                <a:spcPct val="120000"/>
              </a:lnSpc>
              <a:buClr>
                <a:schemeClr val="folHlink"/>
              </a:buClr>
              <a:buSzPct val="85000"/>
              <a:buFont typeface="Wingdings 2" panose="05020102010507070707" pitchFamily="18" charset="2"/>
            </a:pPr>
            <a:r>
              <a:rPr lang="zh-CN" altLang="en-US" sz="2000" b="1" dirty="0">
                <a:latin typeface="宋体" panose="02010600030101010101" pitchFamily="2" charset="-122"/>
                <a:ea typeface="宋体" panose="02010600030101010101" pitchFamily="2" charset="-122"/>
              </a:rPr>
              <a:t>磁场方向不变，改变电流方向，磁场中导体受力方向也发生了改变。</a:t>
            </a:r>
          </a:p>
        </p:txBody>
      </p:sp>
      <p:sp>
        <p:nvSpPr>
          <p:cNvPr id="35843" name="Rectangle 44"/>
          <p:cNvSpPr/>
          <p:nvPr/>
        </p:nvSpPr>
        <p:spPr>
          <a:xfrm>
            <a:off x="223361" y="3344746"/>
            <a:ext cx="1950344" cy="1200329"/>
          </a:xfrm>
          <a:prstGeom prst="rect">
            <a:avLst/>
          </a:prstGeom>
          <a:noFill/>
          <a:ln w="28575" cap="flat" cmpd="sng">
            <a:solidFill>
              <a:schemeClr val="accent1"/>
            </a:solidFill>
            <a:prstDash val="solid"/>
            <a:miter/>
            <a:headEnd type="none" w="med" len="med"/>
            <a:tailEnd type="none" w="med" len="med"/>
          </a:ln>
        </p:spPr>
        <p:txBody>
          <a:bodyPr wrap="square" lIns="13500" rIns="13500">
            <a:spAutoFit/>
          </a:bodyPr>
          <a:lstStyle/>
          <a:p>
            <a:pPr>
              <a:lnSpc>
                <a:spcPct val="120000"/>
              </a:lnSpc>
              <a:buClr>
                <a:schemeClr val="folHlink"/>
              </a:buClr>
              <a:buSzPct val="85000"/>
              <a:buFont typeface="Wingdings 2" panose="05020102010507070707" pitchFamily="18" charset="2"/>
            </a:pPr>
            <a:r>
              <a:rPr lang="zh-CN" altLang="en-US" sz="2000" b="1" dirty="0">
                <a:latin typeface="宋体" panose="02010600030101010101" pitchFamily="2" charset="-122"/>
                <a:ea typeface="宋体" panose="02010600030101010101" pitchFamily="2" charset="-122"/>
              </a:rPr>
              <a:t>闭合开关，原来静止在磁场中的导体发生运动。</a:t>
            </a:r>
          </a:p>
        </p:txBody>
      </p:sp>
      <p:sp>
        <p:nvSpPr>
          <p:cNvPr id="35844" name="Rectangle 45"/>
          <p:cNvSpPr/>
          <p:nvPr/>
        </p:nvSpPr>
        <p:spPr>
          <a:xfrm>
            <a:off x="2401967" y="3184605"/>
            <a:ext cx="1972628" cy="1520609"/>
          </a:xfrm>
          <a:prstGeom prst="rect">
            <a:avLst/>
          </a:prstGeom>
          <a:noFill/>
          <a:ln w="28575" cap="flat" cmpd="sng">
            <a:solidFill>
              <a:schemeClr val="accent1"/>
            </a:solidFill>
            <a:prstDash val="solid"/>
            <a:miter/>
            <a:headEnd type="none" w="med" len="med"/>
            <a:tailEnd type="none" w="med" len="med"/>
          </a:ln>
        </p:spPr>
        <p:txBody>
          <a:bodyPr wrap="square" lIns="13500" rIns="13500">
            <a:spAutoFit/>
          </a:bodyPr>
          <a:lstStyle/>
          <a:p>
            <a:pPr>
              <a:lnSpc>
                <a:spcPct val="120000"/>
              </a:lnSpc>
              <a:buClr>
                <a:schemeClr val="folHlink"/>
              </a:buClr>
              <a:buSzPct val="85000"/>
              <a:buFont typeface="Wingdings 2" panose="05020102010507070707" pitchFamily="18" charset="2"/>
            </a:pPr>
            <a:r>
              <a:rPr lang="zh-CN" altLang="en-US" sz="2000" b="1" dirty="0">
                <a:latin typeface="宋体" panose="02010600030101010101" pitchFamily="2" charset="-122"/>
                <a:ea typeface="宋体" panose="02010600030101010101" pitchFamily="2" charset="-122"/>
              </a:rPr>
              <a:t>电流方向不变，改变磁场方向，磁场中导体受力方向发生了改变。</a:t>
            </a:r>
          </a:p>
        </p:txBody>
      </p:sp>
      <p:grpSp>
        <p:nvGrpSpPr>
          <p:cNvPr id="35846" name="组合 35845"/>
          <p:cNvGrpSpPr/>
          <p:nvPr/>
        </p:nvGrpSpPr>
        <p:grpSpPr>
          <a:xfrm>
            <a:off x="633175" y="1302857"/>
            <a:ext cx="1627584" cy="1939528"/>
            <a:chOff x="0" y="0"/>
            <a:chExt cx="1367" cy="1629"/>
          </a:xfrm>
        </p:grpSpPr>
        <p:sp>
          <p:nvSpPr>
            <p:cNvPr id="35847" name="Freeform 4"/>
            <p:cNvSpPr>
              <a:spLocks noChangeAspect="1"/>
            </p:cNvSpPr>
            <p:nvPr/>
          </p:nvSpPr>
          <p:spPr>
            <a:xfrm rot="-5400000" flipH="1">
              <a:off x="362" y="415"/>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lstStyle/>
            <a:p>
              <a:endParaRPr lang="zh-CN" altLang="en-US" sz="2400"/>
            </a:p>
          </p:txBody>
        </p:sp>
        <p:sp>
          <p:nvSpPr>
            <p:cNvPr id="35848" name="AutoShape 5"/>
            <p:cNvSpPr/>
            <p:nvPr/>
          </p:nvSpPr>
          <p:spPr>
            <a:xfrm rot="13176106">
              <a:off x="817" y="0"/>
              <a:ext cx="96" cy="1584"/>
            </a:xfrm>
            <a:prstGeom prst="can">
              <a:avLst>
                <a:gd name="adj" fmla="val 124972"/>
              </a:avLst>
            </a:prstGeom>
            <a:solidFill>
              <a:schemeClr val="accent1"/>
            </a:solidFill>
            <a:ln w="9525" cap="flat" cmpd="sng">
              <a:solidFill>
                <a:schemeClr val="tx1"/>
              </a:solidFill>
              <a:prstDash val="solid"/>
              <a:headEnd type="none" w="med" len="med"/>
              <a:tailEnd type="none" w="med" len="med"/>
            </a:ln>
          </p:spPr>
          <p:txBody>
            <a:bodyPr rot="10800000" wrap="none" anchor="ctr"/>
            <a:lstStyle/>
            <a:p>
              <a:endParaRPr lang="zh-CN" altLang="en-US" sz="2400" dirty="0">
                <a:latin typeface="Calibri" panose="020F0502020204030204" pitchFamily="34" charset="0"/>
              </a:endParaRPr>
            </a:p>
          </p:txBody>
        </p:sp>
        <p:sp>
          <p:nvSpPr>
            <p:cNvPr id="35849" name="Freeform 6"/>
            <p:cNvSpPr>
              <a:spLocks noChangeAspect="1"/>
            </p:cNvSpPr>
            <p:nvPr/>
          </p:nvSpPr>
          <p:spPr>
            <a:xfrm rot="16200000">
              <a:off x="360" y="71"/>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lstStyle/>
            <a:p>
              <a:endParaRPr lang="zh-CN" altLang="en-US" sz="2400"/>
            </a:p>
          </p:txBody>
        </p:sp>
        <p:sp>
          <p:nvSpPr>
            <p:cNvPr id="35850" name="Text Box 7"/>
            <p:cNvSpPr txBox="1"/>
            <p:nvPr/>
          </p:nvSpPr>
          <p:spPr>
            <a:xfrm>
              <a:off x="841" y="788"/>
              <a:ext cx="240" cy="387"/>
            </a:xfrm>
            <a:prstGeom prst="rect">
              <a:avLst/>
            </a:prstGeom>
            <a:noFill/>
            <a:ln w="9525">
              <a:noFill/>
            </a:ln>
          </p:spPr>
          <p:txBody>
            <a:bodyPr wrap="square">
              <a:spAutoFit/>
            </a:bodyPr>
            <a:lstStyle/>
            <a:p>
              <a:pPr>
                <a:spcBef>
                  <a:spcPct val="50000"/>
                </a:spcBef>
              </a:pPr>
              <a:r>
                <a:rPr lang="en-US" altLang="zh-CN" sz="2400" b="1">
                  <a:solidFill>
                    <a:srgbClr val="FFFF00"/>
                  </a:solidFill>
                  <a:latin typeface="Times New Roman" panose="02020603050405020304" charset="0"/>
                </a:rPr>
                <a:t>N</a:t>
              </a:r>
            </a:p>
          </p:txBody>
        </p:sp>
        <p:sp>
          <p:nvSpPr>
            <p:cNvPr id="35851" name="Line 27"/>
            <p:cNvSpPr/>
            <p:nvPr/>
          </p:nvSpPr>
          <p:spPr>
            <a:xfrm flipH="1">
              <a:off x="673" y="456"/>
              <a:ext cx="480" cy="576"/>
            </a:xfrm>
            <a:prstGeom prst="line">
              <a:avLst/>
            </a:prstGeom>
            <a:ln w="38100" cap="flat" cmpd="sng">
              <a:solidFill>
                <a:srgbClr val="FF0000"/>
              </a:solidFill>
              <a:prstDash val="solid"/>
              <a:headEnd type="none" w="med" len="med"/>
              <a:tailEnd type="triangle" w="med" len="med"/>
            </a:ln>
          </p:spPr>
        </p:sp>
        <p:sp>
          <p:nvSpPr>
            <p:cNvPr id="35852" name="Text Box 28"/>
            <p:cNvSpPr txBox="1"/>
            <p:nvPr/>
          </p:nvSpPr>
          <p:spPr>
            <a:xfrm>
              <a:off x="1000" y="600"/>
              <a:ext cx="226" cy="387"/>
            </a:xfrm>
            <a:prstGeom prst="rect">
              <a:avLst/>
            </a:prstGeom>
            <a:noFill/>
            <a:ln w="9525">
              <a:noFill/>
            </a:ln>
          </p:spPr>
          <p:txBody>
            <a:bodyPr>
              <a:spAutoFit/>
            </a:bodyPr>
            <a:lstStyle/>
            <a:p>
              <a:pPr>
                <a:spcBef>
                  <a:spcPct val="50000"/>
                </a:spcBef>
              </a:pPr>
              <a:r>
                <a:rPr lang="en-US" altLang="zh-CN" sz="2400" b="1" i="1">
                  <a:solidFill>
                    <a:srgbClr val="FF0000"/>
                  </a:solidFill>
                  <a:latin typeface="Times New Roman" panose="02020603050405020304" charset="0"/>
                </a:rPr>
                <a:t>I</a:t>
              </a:r>
            </a:p>
          </p:txBody>
        </p:sp>
        <p:sp>
          <p:nvSpPr>
            <p:cNvPr id="35853" name="Line 30"/>
            <p:cNvSpPr/>
            <p:nvPr/>
          </p:nvSpPr>
          <p:spPr>
            <a:xfrm flipH="1">
              <a:off x="433" y="730"/>
              <a:ext cx="432" cy="0"/>
            </a:xfrm>
            <a:prstGeom prst="line">
              <a:avLst/>
            </a:prstGeom>
            <a:ln w="28575" cap="flat" cmpd="sng">
              <a:solidFill>
                <a:srgbClr val="3333FF"/>
              </a:solidFill>
              <a:prstDash val="solid"/>
              <a:headEnd type="none" w="med" len="med"/>
              <a:tailEnd type="triangle" w="med" len="med"/>
            </a:ln>
          </p:spPr>
        </p:sp>
        <p:sp>
          <p:nvSpPr>
            <p:cNvPr id="35854" name="Text Box 31"/>
            <p:cNvSpPr txBox="1"/>
            <p:nvPr/>
          </p:nvSpPr>
          <p:spPr>
            <a:xfrm>
              <a:off x="240" y="528"/>
              <a:ext cx="288" cy="387"/>
            </a:xfrm>
            <a:prstGeom prst="rect">
              <a:avLst/>
            </a:prstGeom>
            <a:noFill/>
            <a:ln w="9525">
              <a:noFill/>
            </a:ln>
          </p:spPr>
          <p:txBody>
            <a:bodyPr>
              <a:spAutoFit/>
            </a:bodyPr>
            <a:lstStyle/>
            <a:p>
              <a:pPr>
                <a:spcBef>
                  <a:spcPct val="50000"/>
                </a:spcBef>
              </a:pPr>
              <a:r>
                <a:rPr lang="en-US" altLang="zh-CN" sz="2400" b="1" i="1">
                  <a:solidFill>
                    <a:srgbClr val="3333FF"/>
                  </a:solidFill>
                  <a:latin typeface="Times New Roman" panose="02020603050405020304" charset="0"/>
                </a:rPr>
                <a:t>F</a:t>
              </a:r>
            </a:p>
          </p:txBody>
        </p:sp>
        <p:sp>
          <p:nvSpPr>
            <p:cNvPr id="35855" name="Text Box 38"/>
            <p:cNvSpPr txBox="1"/>
            <p:nvPr/>
          </p:nvSpPr>
          <p:spPr>
            <a:xfrm>
              <a:off x="913" y="1242"/>
              <a:ext cx="454" cy="387"/>
            </a:xfrm>
            <a:prstGeom prst="rect">
              <a:avLst/>
            </a:prstGeom>
            <a:noFill/>
            <a:ln w="9525">
              <a:noFill/>
            </a:ln>
          </p:spPr>
          <p:txBody>
            <a:bodyPr>
              <a:spAutoFit/>
            </a:bodyPr>
            <a:lstStyle/>
            <a:p>
              <a:pPr>
                <a:spcBef>
                  <a:spcPct val="50000"/>
                </a:spcBef>
              </a:pPr>
              <a:r>
                <a:rPr lang="zh-CN" altLang="en-US" sz="2400" b="1" dirty="0">
                  <a:solidFill>
                    <a:schemeClr val="tx2"/>
                  </a:solidFill>
                  <a:latin typeface="Calibri" panose="020F0502020204030204" pitchFamily="34" charset="0"/>
                </a:rPr>
                <a:t>甲</a:t>
              </a:r>
            </a:p>
          </p:txBody>
        </p:sp>
        <p:sp>
          <p:nvSpPr>
            <p:cNvPr id="35856" name="Text Box 7"/>
            <p:cNvSpPr txBox="1"/>
            <p:nvPr/>
          </p:nvSpPr>
          <p:spPr>
            <a:xfrm>
              <a:off x="841" y="321"/>
              <a:ext cx="240" cy="387"/>
            </a:xfrm>
            <a:prstGeom prst="rect">
              <a:avLst/>
            </a:prstGeom>
            <a:noFill/>
            <a:ln w="9525">
              <a:noFill/>
            </a:ln>
          </p:spPr>
          <p:txBody>
            <a:bodyPr>
              <a:spAutoFit/>
            </a:bodyPr>
            <a:lstStyle/>
            <a:p>
              <a:pPr>
                <a:spcBef>
                  <a:spcPct val="50000"/>
                </a:spcBef>
              </a:pPr>
              <a:r>
                <a:rPr lang="en-US" altLang="zh-CN" sz="2400" b="1" dirty="0">
                  <a:solidFill>
                    <a:srgbClr val="FFFF00"/>
                  </a:solidFill>
                  <a:latin typeface="Times New Roman" panose="02020603050405020304" charset="0"/>
                </a:rPr>
                <a:t>S</a:t>
              </a:r>
            </a:p>
          </p:txBody>
        </p:sp>
      </p:grpSp>
      <p:grpSp>
        <p:nvGrpSpPr>
          <p:cNvPr id="35857" name="组合 35856"/>
          <p:cNvGrpSpPr/>
          <p:nvPr/>
        </p:nvGrpSpPr>
        <p:grpSpPr>
          <a:xfrm>
            <a:off x="2739390" y="1421540"/>
            <a:ext cx="1854994" cy="1885950"/>
            <a:chOff x="0" y="0"/>
            <a:chExt cx="1558" cy="1584"/>
          </a:xfrm>
        </p:grpSpPr>
        <p:grpSp>
          <p:nvGrpSpPr>
            <p:cNvPr id="35858" name="组合 35857"/>
            <p:cNvGrpSpPr/>
            <p:nvPr/>
          </p:nvGrpSpPr>
          <p:grpSpPr>
            <a:xfrm>
              <a:off x="0" y="0"/>
              <a:ext cx="1056" cy="1584"/>
              <a:chOff x="0" y="0"/>
              <a:chExt cx="1056" cy="1584"/>
            </a:xfrm>
          </p:grpSpPr>
          <p:sp>
            <p:nvSpPr>
              <p:cNvPr id="35859" name="Freeform 10"/>
              <p:cNvSpPr>
                <a:spLocks noChangeAspect="1"/>
              </p:cNvSpPr>
              <p:nvPr/>
            </p:nvSpPr>
            <p:spPr>
              <a:xfrm rot="-16200000" flipV="1">
                <a:off x="360" y="359"/>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lstStyle/>
              <a:p>
                <a:endParaRPr lang="zh-CN" altLang="en-US" sz="2400"/>
              </a:p>
            </p:txBody>
          </p:sp>
          <p:sp>
            <p:nvSpPr>
              <p:cNvPr id="35860" name="AutoShape 11"/>
              <p:cNvSpPr/>
              <p:nvPr/>
            </p:nvSpPr>
            <p:spPr>
              <a:xfrm rot="13176106">
                <a:off x="769" y="0"/>
                <a:ext cx="96" cy="1584"/>
              </a:xfrm>
              <a:prstGeom prst="can">
                <a:avLst>
                  <a:gd name="adj" fmla="val 124972"/>
                </a:avLst>
              </a:prstGeom>
              <a:solidFill>
                <a:schemeClr val="accent1"/>
              </a:solidFill>
              <a:ln w="9525" cap="flat" cmpd="sng">
                <a:solidFill>
                  <a:schemeClr val="tx1"/>
                </a:solidFill>
                <a:prstDash val="solid"/>
                <a:headEnd type="none" w="med" len="med"/>
                <a:tailEnd type="none" w="med" len="med"/>
              </a:ln>
            </p:spPr>
            <p:txBody>
              <a:bodyPr rot="10800000" wrap="none" anchor="ctr"/>
              <a:lstStyle/>
              <a:p>
                <a:endParaRPr lang="zh-CN" altLang="en-US" sz="2400" dirty="0">
                  <a:latin typeface="Calibri" panose="020F0502020204030204" pitchFamily="34" charset="0"/>
                </a:endParaRPr>
              </a:p>
            </p:txBody>
          </p:sp>
          <p:sp>
            <p:nvSpPr>
              <p:cNvPr id="35861" name="Freeform 12"/>
              <p:cNvSpPr>
                <a:spLocks noChangeAspect="1"/>
              </p:cNvSpPr>
              <p:nvPr/>
            </p:nvSpPr>
            <p:spPr>
              <a:xfrm rot="5400000" flipH="1" flipV="1">
                <a:off x="360" y="23"/>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lstStyle/>
              <a:p>
                <a:endParaRPr lang="zh-CN" altLang="en-US" sz="2400"/>
              </a:p>
            </p:txBody>
          </p:sp>
        </p:grpSp>
        <p:grpSp>
          <p:nvGrpSpPr>
            <p:cNvPr id="35862" name="组合 35861"/>
            <p:cNvGrpSpPr/>
            <p:nvPr/>
          </p:nvGrpSpPr>
          <p:grpSpPr>
            <a:xfrm>
              <a:off x="592" y="499"/>
              <a:ext cx="480" cy="576"/>
              <a:chOff x="0" y="0"/>
              <a:chExt cx="480" cy="576"/>
            </a:xfrm>
          </p:grpSpPr>
          <p:sp>
            <p:nvSpPr>
              <p:cNvPr id="35863" name="Line 21"/>
              <p:cNvSpPr/>
              <p:nvPr/>
            </p:nvSpPr>
            <p:spPr>
              <a:xfrm flipH="1">
                <a:off x="0" y="0"/>
                <a:ext cx="480" cy="576"/>
              </a:xfrm>
              <a:prstGeom prst="line">
                <a:avLst/>
              </a:prstGeom>
              <a:ln w="38100" cap="flat" cmpd="sng">
                <a:solidFill>
                  <a:srgbClr val="FF0000"/>
                </a:solidFill>
                <a:prstDash val="solid"/>
                <a:headEnd type="none" w="med" len="med"/>
                <a:tailEnd type="triangle" w="med" len="med"/>
              </a:ln>
            </p:spPr>
          </p:sp>
          <p:sp>
            <p:nvSpPr>
              <p:cNvPr id="35864" name="Text Box 22"/>
              <p:cNvSpPr txBox="1"/>
              <p:nvPr/>
            </p:nvSpPr>
            <p:spPr>
              <a:xfrm>
                <a:off x="2" y="36"/>
                <a:ext cx="226" cy="387"/>
              </a:xfrm>
              <a:prstGeom prst="rect">
                <a:avLst/>
              </a:prstGeom>
              <a:noFill/>
              <a:ln w="9525">
                <a:noFill/>
              </a:ln>
            </p:spPr>
            <p:txBody>
              <a:bodyPr>
                <a:spAutoFit/>
              </a:bodyPr>
              <a:lstStyle/>
              <a:p>
                <a:pPr>
                  <a:spcBef>
                    <a:spcPct val="50000"/>
                  </a:spcBef>
                </a:pPr>
                <a:r>
                  <a:rPr lang="en-US" altLang="zh-CN" sz="2400" b="1" i="1">
                    <a:solidFill>
                      <a:srgbClr val="FF0000"/>
                    </a:solidFill>
                    <a:latin typeface="Times New Roman" panose="02020603050405020304" charset="0"/>
                  </a:rPr>
                  <a:t>I</a:t>
                </a:r>
              </a:p>
            </p:txBody>
          </p:sp>
        </p:grpSp>
        <p:sp>
          <p:nvSpPr>
            <p:cNvPr id="35865" name="Text Box 42"/>
            <p:cNvSpPr txBox="1"/>
            <p:nvPr/>
          </p:nvSpPr>
          <p:spPr>
            <a:xfrm>
              <a:off x="912" y="1129"/>
              <a:ext cx="454" cy="387"/>
            </a:xfrm>
            <a:prstGeom prst="rect">
              <a:avLst/>
            </a:prstGeom>
            <a:noFill/>
            <a:ln w="9525">
              <a:noFill/>
            </a:ln>
          </p:spPr>
          <p:txBody>
            <a:bodyPr>
              <a:spAutoFit/>
            </a:bodyPr>
            <a:lstStyle/>
            <a:p>
              <a:pPr>
                <a:spcBef>
                  <a:spcPct val="50000"/>
                </a:spcBef>
              </a:pPr>
              <a:r>
                <a:rPr lang="zh-CN" altLang="en-US" sz="2400" b="1" dirty="0">
                  <a:solidFill>
                    <a:schemeClr val="tx2"/>
                  </a:solidFill>
                  <a:latin typeface="Calibri" panose="020F0502020204030204" pitchFamily="34" charset="0"/>
                </a:rPr>
                <a:t>乙</a:t>
              </a:r>
            </a:p>
          </p:txBody>
        </p:sp>
        <p:grpSp>
          <p:nvGrpSpPr>
            <p:cNvPr id="35866" name="组合 35865"/>
            <p:cNvGrpSpPr/>
            <p:nvPr/>
          </p:nvGrpSpPr>
          <p:grpSpPr>
            <a:xfrm>
              <a:off x="862" y="499"/>
              <a:ext cx="696" cy="387"/>
              <a:chOff x="0" y="0"/>
              <a:chExt cx="696" cy="387"/>
            </a:xfrm>
          </p:grpSpPr>
          <p:sp>
            <p:nvSpPr>
              <p:cNvPr id="35867" name="Line 60"/>
              <p:cNvSpPr/>
              <p:nvPr/>
            </p:nvSpPr>
            <p:spPr>
              <a:xfrm flipH="1">
                <a:off x="0" y="240"/>
                <a:ext cx="432" cy="0"/>
              </a:xfrm>
              <a:prstGeom prst="line">
                <a:avLst/>
              </a:prstGeom>
              <a:ln w="28575" cap="flat" cmpd="sng">
                <a:solidFill>
                  <a:srgbClr val="3333FF"/>
                </a:solidFill>
                <a:prstDash val="solid"/>
                <a:headEnd type="triangle" w="med" len="med"/>
                <a:tailEnd type="none" w="med" len="med"/>
              </a:ln>
            </p:spPr>
          </p:sp>
          <p:sp>
            <p:nvSpPr>
              <p:cNvPr id="35868" name="Text Box 61"/>
              <p:cNvSpPr txBox="1"/>
              <p:nvPr/>
            </p:nvSpPr>
            <p:spPr>
              <a:xfrm>
                <a:off x="408" y="0"/>
                <a:ext cx="288" cy="387"/>
              </a:xfrm>
              <a:prstGeom prst="rect">
                <a:avLst/>
              </a:prstGeom>
              <a:noFill/>
              <a:ln w="9525">
                <a:noFill/>
              </a:ln>
            </p:spPr>
            <p:txBody>
              <a:bodyPr>
                <a:spAutoFit/>
              </a:bodyPr>
              <a:lstStyle/>
              <a:p>
                <a:pPr>
                  <a:spcBef>
                    <a:spcPct val="50000"/>
                  </a:spcBef>
                </a:pPr>
                <a:r>
                  <a:rPr lang="en-US" altLang="zh-CN" sz="2400" b="1" i="1">
                    <a:solidFill>
                      <a:srgbClr val="3333FF"/>
                    </a:solidFill>
                    <a:latin typeface="Times New Roman" panose="02020603050405020304" charset="0"/>
                  </a:rPr>
                  <a:t>F</a:t>
                </a:r>
              </a:p>
            </p:txBody>
          </p:sp>
        </p:grpSp>
        <p:sp>
          <p:nvSpPr>
            <p:cNvPr id="35869" name="Text Box 7"/>
            <p:cNvSpPr txBox="1"/>
            <p:nvPr/>
          </p:nvSpPr>
          <p:spPr>
            <a:xfrm>
              <a:off x="839" y="302"/>
              <a:ext cx="240" cy="387"/>
            </a:xfrm>
            <a:prstGeom prst="rect">
              <a:avLst/>
            </a:prstGeom>
            <a:noFill/>
            <a:ln w="9525">
              <a:noFill/>
            </a:ln>
          </p:spPr>
          <p:txBody>
            <a:bodyPr>
              <a:spAutoFit/>
            </a:bodyPr>
            <a:lstStyle/>
            <a:p>
              <a:pPr>
                <a:spcBef>
                  <a:spcPct val="50000"/>
                </a:spcBef>
              </a:pPr>
              <a:r>
                <a:rPr lang="en-US" altLang="zh-CN" sz="2400" b="1" dirty="0">
                  <a:solidFill>
                    <a:srgbClr val="FFFF00"/>
                  </a:solidFill>
                  <a:latin typeface="Times New Roman" panose="02020603050405020304" charset="0"/>
                </a:rPr>
                <a:t>N</a:t>
              </a:r>
            </a:p>
          </p:txBody>
        </p:sp>
        <p:sp>
          <p:nvSpPr>
            <p:cNvPr id="35870" name="Text Box 7"/>
            <p:cNvSpPr txBox="1"/>
            <p:nvPr/>
          </p:nvSpPr>
          <p:spPr>
            <a:xfrm>
              <a:off x="816" y="788"/>
              <a:ext cx="240" cy="387"/>
            </a:xfrm>
            <a:prstGeom prst="rect">
              <a:avLst/>
            </a:prstGeom>
            <a:noFill/>
            <a:ln w="9525">
              <a:noFill/>
            </a:ln>
          </p:spPr>
          <p:txBody>
            <a:bodyPr>
              <a:spAutoFit/>
            </a:bodyPr>
            <a:lstStyle/>
            <a:p>
              <a:pPr>
                <a:spcBef>
                  <a:spcPct val="50000"/>
                </a:spcBef>
              </a:pPr>
              <a:r>
                <a:rPr lang="en-US" altLang="zh-CN" sz="2400" b="1">
                  <a:solidFill>
                    <a:srgbClr val="FFFF00"/>
                  </a:solidFill>
                  <a:latin typeface="Times New Roman" panose="02020603050405020304" charset="0"/>
                </a:rPr>
                <a:t>S</a:t>
              </a:r>
            </a:p>
          </p:txBody>
        </p:sp>
      </p:grpSp>
      <p:grpSp>
        <p:nvGrpSpPr>
          <p:cNvPr id="35871" name="组合 35870"/>
          <p:cNvGrpSpPr/>
          <p:nvPr/>
        </p:nvGrpSpPr>
        <p:grpSpPr>
          <a:xfrm>
            <a:off x="4953953" y="1494794"/>
            <a:ext cx="1854994" cy="1885950"/>
            <a:chOff x="0" y="0"/>
            <a:chExt cx="1558" cy="1584"/>
          </a:xfrm>
        </p:grpSpPr>
        <p:sp>
          <p:nvSpPr>
            <p:cNvPr id="35872" name="Freeform 51"/>
            <p:cNvSpPr>
              <a:spLocks noChangeAspect="1"/>
            </p:cNvSpPr>
            <p:nvPr/>
          </p:nvSpPr>
          <p:spPr>
            <a:xfrm rot="-5400000" flipH="1">
              <a:off x="360" y="271"/>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lstStyle/>
            <a:p>
              <a:endParaRPr lang="zh-CN" altLang="en-US" sz="2400"/>
            </a:p>
          </p:txBody>
        </p:sp>
        <p:sp>
          <p:nvSpPr>
            <p:cNvPr id="35873" name="AutoShape 17"/>
            <p:cNvSpPr/>
            <p:nvPr/>
          </p:nvSpPr>
          <p:spPr>
            <a:xfrm rot="13176106">
              <a:off x="701" y="0"/>
              <a:ext cx="96" cy="1584"/>
            </a:xfrm>
            <a:prstGeom prst="can">
              <a:avLst>
                <a:gd name="adj" fmla="val 124972"/>
              </a:avLst>
            </a:prstGeom>
            <a:solidFill>
              <a:schemeClr val="accent1"/>
            </a:solidFill>
            <a:ln w="9525" cap="flat" cmpd="sng">
              <a:solidFill>
                <a:schemeClr val="tx1"/>
              </a:solidFill>
              <a:prstDash val="solid"/>
              <a:headEnd type="none" w="med" len="med"/>
              <a:tailEnd type="none" w="med" len="med"/>
            </a:ln>
          </p:spPr>
          <p:txBody>
            <a:bodyPr rot="10800000" wrap="none" anchor="ctr"/>
            <a:lstStyle/>
            <a:p>
              <a:endParaRPr lang="zh-CN" altLang="en-US" sz="2400" dirty="0">
                <a:latin typeface="Calibri" panose="020F0502020204030204" pitchFamily="34" charset="0"/>
              </a:endParaRPr>
            </a:p>
          </p:txBody>
        </p:sp>
        <p:grpSp>
          <p:nvGrpSpPr>
            <p:cNvPr id="35874" name="组合 35873"/>
            <p:cNvGrpSpPr/>
            <p:nvPr/>
          </p:nvGrpSpPr>
          <p:grpSpPr>
            <a:xfrm>
              <a:off x="522" y="491"/>
              <a:ext cx="610" cy="576"/>
              <a:chOff x="0" y="0"/>
              <a:chExt cx="610" cy="576"/>
            </a:xfrm>
          </p:grpSpPr>
          <p:sp>
            <p:nvSpPr>
              <p:cNvPr id="35875" name="Line 24"/>
              <p:cNvSpPr/>
              <p:nvPr/>
            </p:nvSpPr>
            <p:spPr>
              <a:xfrm flipH="1">
                <a:off x="0" y="0"/>
                <a:ext cx="480" cy="576"/>
              </a:xfrm>
              <a:prstGeom prst="line">
                <a:avLst/>
              </a:prstGeom>
              <a:ln w="38100" cap="flat" cmpd="sng">
                <a:solidFill>
                  <a:srgbClr val="FF0000"/>
                </a:solidFill>
                <a:prstDash val="solid"/>
                <a:headEnd type="triangle" w="med" len="med"/>
                <a:tailEnd type="none" w="med" len="med"/>
              </a:ln>
            </p:spPr>
          </p:sp>
          <p:sp>
            <p:nvSpPr>
              <p:cNvPr id="35876" name="Text Box 25"/>
              <p:cNvSpPr txBox="1"/>
              <p:nvPr/>
            </p:nvSpPr>
            <p:spPr>
              <a:xfrm>
                <a:off x="384" y="84"/>
                <a:ext cx="226" cy="387"/>
              </a:xfrm>
              <a:prstGeom prst="rect">
                <a:avLst/>
              </a:prstGeom>
              <a:noFill/>
              <a:ln w="9525">
                <a:noFill/>
              </a:ln>
            </p:spPr>
            <p:txBody>
              <a:bodyPr>
                <a:spAutoFit/>
              </a:bodyPr>
              <a:lstStyle/>
              <a:p>
                <a:pPr>
                  <a:spcBef>
                    <a:spcPct val="50000"/>
                  </a:spcBef>
                </a:pPr>
                <a:r>
                  <a:rPr lang="en-US" altLang="zh-CN" sz="2400" b="1" i="1">
                    <a:solidFill>
                      <a:srgbClr val="FF0000"/>
                    </a:solidFill>
                    <a:latin typeface="Times New Roman" panose="02020603050405020304" charset="0"/>
                  </a:rPr>
                  <a:t>I</a:t>
                </a:r>
              </a:p>
            </p:txBody>
          </p:sp>
        </p:grpSp>
        <p:grpSp>
          <p:nvGrpSpPr>
            <p:cNvPr id="35877" name="组合 35876"/>
            <p:cNvGrpSpPr/>
            <p:nvPr/>
          </p:nvGrpSpPr>
          <p:grpSpPr>
            <a:xfrm>
              <a:off x="862" y="400"/>
              <a:ext cx="696" cy="387"/>
              <a:chOff x="0" y="0"/>
              <a:chExt cx="696" cy="387"/>
            </a:xfrm>
          </p:grpSpPr>
          <p:sp>
            <p:nvSpPr>
              <p:cNvPr id="35878" name="Line 33"/>
              <p:cNvSpPr/>
              <p:nvPr/>
            </p:nvSpPr>
            <p:spPr>
              <a:xfrm flipH="1">
                <a:off x="0" y="240"/>
                <a:ext cx="432" cy="0"/>
              </a:xfrm>
              <a:prstGeom prst="line">
                <a:avLst/>
              </a:prstGeom>
              <a:ln w="28575" cap="flat" cmpd="sng">
                <a:solidFill>
                  <a:srgbClr val="3333FF"/>
                </a:solidFill>
                <a:prstDash val="solid"/>
                <a:headEnd type="triangle" w="med" len="med"/>
                <a:tailEnd type="none" w="med" len="med"/>
              </a:ln>
            </p:spPr>
          </p:sp>
          <p:sp>
            <p:nvSpPr>
              <p:cNvPr id="35879" name="Text Box 34"/>
              <p:cNvSpPr txBox="1"/>
              <p:nvPr/>
            </p:nvSpPr>
            <p:spPr>
              <a:xfrm>
                <a:off x="408" y="0"/>
                <a:ext cx="288" cy="387"/>
              </a:xfrm>
              <a:prstGeom prst="rect">
                <a:avLst/>
              </a:prstGeom>
              <a:noFill/>
              <a:ln w="9525">
                <a:noFill/>
              </a:ln>
            </p:spPr>
            <p:txBody>
              <a:bodyPr>
                <a:spAutoFit/>
              </a:bodyPr>
              <a:lstStyle/>
              <a:p>
                <a:pPr>
                  <a:spcBef>
                    <a:spcPct val="50000"/>
                  </a:spcBef>
                </a:pPr>
                <a:r>
                  <a:rPr lang="en-US" altLang="zh-CN" sz="2400" b="1" i="1">
                    <a:solidFill>
                      <a:srgbClr val="3333FF"/>
                    </a:solidFill>
                    <a:latin typeface="Times New Roman" panose="02020603050405020304" charset="0"/>
                  </a:rPr>
                  <a:t>F</a:t>
                </a:r>
              </a:p>
            </p:txBody>
          </p:sp>
        </p:grpSp>
        <p:sp>
          <p:nvSpPr>
            <p:cNvPr id="35880" name="Text Box 41"/>
            <p:cNvSpPr txBox="1"/>
            <p:nvPr/>
          </p:nvSpPr>
          <p:spPr>
            <a:xfrm>
              <a:off x="1078" y="1000"/>
              <a:ext cx="454" cy="387"/>
            </a:xfrm>
            <a:prstGeom prst="rect">
              <a:avLst/>
            </a:prstGeom>
            <a:noFill/>
            <a:ln w="9525">
              <a:noFill/>
            </a:ln>
          </p:spPr>
          <p:txBody>
            <a:bodyPr>
              <a:spAutoFit/>
            </a:bodyPr>
            <a:lstStyle/>
            <a:p>
              <a:pPr>
                <a:spcBef>
                  <a:spcPct val="50000"/>
                </a:spcBef>
              </a:pPr>
              <a:r>
                <a:rPr lang="zh-CN" altLang="en-US" sz="2400" b="1" dirty="0">
                  <a:solidFill>
                    <a:schemeClr val="tx2"/>
                  </a:solidFill>
                  <a:latin typeface="Calibri" panose="020F0502020204030204" pitchFamily="34" charset="0"/>
                </a:rPr>
                <a:t>丙</a:t>
              </a:r>
            </a:p>
          </p:txBody>
        </p:sp>
        <p:sp>
          <p:nvSpPr>
            <p:cNvPr id="35881" name="Freeform 52"/>
            <p:cNvSpPr>
              <a:spLocks noChangeAspect="1"/>
            </p:cNvSpPr>
            <p:nvPr/>
          </p:nvSpPr>
          <p:spPr>
            <a:xfrm rot="16200000">
              <a:off x="360" y="-65"/>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lstStyle/>
            <a:p>
              <a:endParaRPr lang="zh-CN" altLang="en-US" sz="2400"/>
            </a:p>
          </p:txBody>
        </p:sp>
        <p:sp>
          <p:nvSpPr>
            <p:cNvPr id="35882" name="Text Box 7"/>
            <p:cNvSpPr txBox="1"/>
            <p:nvPr/>
          </p:nvSpPr>
          <p:spPr>
            <a:xfrm>
              <a:off x="816" y="693"/>
              <a:ext cx="240" cy="387"/>
            </a:xfrm>
            <a:prstGeom prst="rect">
              <a:avLst/>
            </a:prstGeom>
            <a:noFill/>
            <a:ln w="9525">
              <a:noFill/>
            </a:ln>
          </p:spPr>
          <p:txBody>
            <a:bodyPr>
              <a:spAutoFit/>
            </a:bodyPr>
            <a:lstStyle/>
            <a:p>
              <a:pPr>
                <a:spcBef>
                  <a:spcPct val="50000"/>
                </a:spcBef>
              </a:pPr>
              <a:r>
                <a:rPr lang="en-US" altLang="zh-CN" sz="2400" b="1">
                  <a:solidFill>
                    <a:srgbClr val="FFFF00"/>
                  </a:solidFill>
                  <a:latin typeface="Times New Roman" panose="02020603050405020304" charset="0"/>
                </a:rPr>
                <a:t>N</a:t>
              </a:r>
            </a:p>
          </p:txBody>
        </p:sp>
        <p:sp>
          <p:nvSpPr>
            <p:cNvPr id="35883" name="Text Box 7"/>
            <p:cNvSpPr txBox="1"/>
            <p:nvPr/>
          </p:nvSpPr>
          <p:spPr>
            <a:xfrm>
              <a:off x="839" y="218"/>
              <a:ext cx="240" cy="387"/>
            </a:xfrm>
            <a:prstGeom prst="rect">
              <a:avLst/>
            </a:prstGeom>
            <a:noFill/>
            <a:ln w="9525">
              <a:noFill/>
            </a:ln>
          </p:spPr>
          <p:txBody>
            <a:bodyPr>
              <a:spAutoFit/>
            </a:bodyPr>
            <a:lstStyle/>
            <a:p>
              <a:pPr>
                <a:spcBef>
                  <a:spcPct val="50000"/>
                </a:spcBef>
              </a:pPr>
              <a:r>
                <a:rPr lang="en-US" altLang="zh-CN" sz="2400" b="1" dirty="0">
                  <a:solidFill>
                    <a:srgbClr val="FFFF00"/>
                  </a:solidFill>
                  <a:latin typeface="Times New Roman" panose="02020603050405020304" charset="0"/>
                </a:rPr>
                <a:t>S</a:t>
              </a:r>
            </a:p>
          </p:txBody>
        </p:sp>
      </p:grpSp>
      <p:sp>
        <p:nvSpPr>
          <p:cNvPr id="35884" name="Rectangle 2"/>
          <p:cNvSpPr/>
          <p:nvPr/>
        </p:nvSpPr>
        <p:spPr>
          <a:xfrm>
            <a:off x="116443" y="997079"/>
            <a:ext cx="1518047" cy="460375"/>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a:spAutoFit/>
          </a:bodyPr>
          <a:lstStyle/>
          <a:p>
            <a:pPr algn="ctr"/>
            <a:r>
              <a:rPr lang="zh-CN" altLang="en-US" sz="2400" b="1" dirty="0">
                <a:latin typeface="宋体" panose="02010600030101010101" pitchFamily="2" charset="-122"/>
                <a:ea typeface="宋体" panose="02010600030101010101" pitchFamily="2" charset="-122"/>
              </a:rPr>
              <a:t>实验现象</a:t>
            </a:r>
          </a:p>
        </p:txBody>
      </p:sp>
      <p:grpSp>
        <p:nvGrpSpPr>
          <p:cNvPr id="2" name="组合 1"/>
          <p:cNvGrpSpPr/>
          <p:nvPr/>
        </p:nvGrpSpPr>
        <p:grpSpPr>
          <a:xfrm>
            <a:off x="7030403" y="1272435"/>
            <a:ext cx="1769597" cy="1886186"/>
            <a:chOff x="0" y="0"/>
            <a:chExt cx="1486" cy="1584"/>
          </a:xfrm>
        </p:grpSpPr>
        <p:grpSp>
          <p:nvGrpSpPr>
            <p:cNvPr id="3" name="组合 2"/>
            <p:cNvGrpSpPr/>
            <p:nvPr/>
          </p:nvGrpSpPr>
          <p:grpSpPr>
            <a:xfrm>
              <a:off x="0" y="0"/>
              <a:ext cx="1056" cy="1584"/>
              <a:chOff x="0" y="0"/>
              <a:chExt cx="1056" cy="1584"/>
            </a:xfrm>
          </p:grpSpPr>
          <p:sp>
            <p:nvSpPr>
              <p:cNvPr id="4" name="Freeform 10"/>
              <p:cNvSpPr>
                <a:spLocks noChangeAspect="1"/>
              </p:cNvSpPr>
              <p:nvPr/>
            </p:nvSpPr>
            <p:spPr>
              <a:xfrm rot="-16200000" flipV="1">
                <a:off x="360" y="359"/>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FF6600">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FF6600"/>
                </a:extrusionClr>
              </a:sp3d>
            </p:spPr>
            <p:txBody>
              <a:bodyPr/>
              <a:lstStyle/>
              <a:p>
                <a:endParaRPr lang="zh-CN" altLang="en-US" sz="2400"/>
              </a:p>
            </p:txBody>
          </p:sp>
          <p:sp>
            <p:nvSpPr>
              <p:cNvPr id="5" name="AutoShape 11"/>
              <p:cNvSpPr/>
              <p:nvPr/>
            </p:nvSpPr>
            <p:spPr>
              <a:xfrm rot="13176106">
                <a:off x="769" y="0"/>
                <a:ext cx="96" cy="1584"/>
              </a:xfrm>
              <a:prstGeom prst="can">
                <a:avLst>
                  <a:gd name="adj" fmla="val 124972"/>
                </a:avLst>
              </a:prstGeom>
              <a:solidFill>
                <a:schemeClr val="accent1"/>
              </a:solidFill>
              <a:ln w="9525" cap="flat" cmpd="sng">
                <a:solidFill>
                  <a:schemeClr val="tx1"/>
                </a:solidFill>
                <a:prstDash val="solid"/>
                <a:headEnd type="none" w="med" len="med"/>
                <a:tailEnd type="none" w="med" len="med"/>
              </a:ln>
            </p:spPr>
            <p:txBody>
              <a:bodyPr rot="10800000" wrap="none" anchor="ctr"/>
              <a:lstStyle/>
              <a:p>
                <a:endParaRPr lang="zh-CN" altLang="en-US" sz="2400" dirty="0">
                  <a:latin typeface="Calibri" panose="020F0502020204030204" pitchFamily="34" charset="0"/>
                </a:endParaRPr>
              </a:p>
            </p:txBody>
          </p:sp>
          <p:sp>
            <p:nvSpPr>
              <p:cNvPr id="6" name="Freeform 12"/>
              <p:cNvSpPr>
                <a:spLocks noChangeAspect="1"/>
              </p:cNvSpPr>
              <p:nvPr/>
            </p:nvSpPr>
            <p:spPr>
              <a:xfrm rot="5400000" flipH="1" flipV="1">
                <a:off x="360" y="23"/>
                <a:ext cx="336" cy="1056"/>
              </a:xfrm>
              <a:custGeom>
                <a:avLst/>
                <a:gdLst>
                  <a:gd name="txL" fmla="*/ 0 w 10000"/>
                  <a:gd name="txT" fmla="*/ 0 h 26000"/>
                  <a:gd name="txR" fmla="*/ 10000 w 10000"/>
                  <a:gd name="txB" fmla="*/ 26000 h 26000"/>
                </a:gdLst>
                <a:ahLst/>
                <a:cxnLst>
                  <a:cxn ang="0">
                    <a:pos x="209" y="4004"/>
                  </a:cxn>
                  <a:cxn ang="0">
                    <a:pos x="627" y="4033"/>
                  </a:cxn>
                  <a:cxn ang="0">
                    <a:pos x="1042" y="4091"/>
                  </a:cxn>
                  <a:cxn ang="0">
                    <a:pos x="1452" y="4178"/>
                  </a:cxn>
                  <a:cxn ang="0">
                    <a:pos x="1854" y="4294"/>
                  </a:cxn>
                  <a:cxn ang="0">
                    <a:pos x="2248" y="4437"/>
                  </a:cxn>
                  <a:cxn ang="0">
                    <a:pos x="2630" y="4607"/>
                  </a:cxn>
                  <a:cxn ang="0">
                    <a:pos x="3000" y="4804"/>
                  </a:cxn>
                  <a:cxn ang="0">
                    <a:pos x="3355" y="5026"/>
                  </a:cxn>
                  <a:cxn ang="0">
                    <a:pos x="3694" y="5272"/>
                  </a:cxn>
                  <a:cxn ang="0">
                    <a:pos x="4015" y="5541"/>
                  </a:cxn>
                  <a:cxn ang="0">
                    <a:pos x="4316" y="5832"/>
                  </a:cxn>
                  <a:cxn ang="0">
                    <a:pos x="4596" y="6143"/>
                  </a:cxn>
                  <a:cxn ang="0">
                    <a:pos x="4854" y="6473"/>
                  </a:cxn>
                  <a:cxn ang="0">
                    <a:pos x="5088" y="6820"/>
                  </a:cxn>
                  <a:cxn ang="0">
                    <a:pos x="5298" y="7183"/>
                  </a:cxn>
                  <a:cxn ang="0">
                    <a:pos x="5481" y="7560"/>
                  </a:cxn>
                  <a:cxn ang="0">
                    <a:pos x="5638" y="7948"/>
                  </a:cxn>
                  <a:cxn ang="0">
                    <a:pos x="5768" y="8346"/>
                  </a:cxn>
                  <a:cxn ang="0">
                    <a:pos x="5869" y="8753"/>
                  </a:cxn>
                  <a:cxn ang="0">
                    <a:pos x="5942" y="9165"/>
                  </a:cxn>
                  <a:cxn ang="0">
                    <a:pos x="5985" y="9581"/>
                  </a:cxn>
                  <a:cxn ang="0">
                    <a:pos x="6000" y="10000"/>
                  </a:cxn>
                  <a:cxn ang="0">
                    <a:pos x="10000" y="26000"/>
                  </a:cxn>
                  <a:cxn ang="0">
                    <a:pos x="9994" y="9651"/>
                  </a:cxn>
                  <a:cxn ang="0">
                    <a:pos x="9945" y="8955"/>
                  </a:cxn>
                  <a:cxn ang="0">
                    <a:pos x="9848" y="8264"/>
                  </a:cxn>
                  <a:cxn ang="0">
                    <a:pos x="9703" y="7581"/>
                  </a:cxn>
                  <a:cxn ang="0">
                    <a:pos x="9511" y="6910"/>
                  </a:cxn>
                  <a:cxn ang="0">
                    <a:pos x="9272" y="6254"/>
                  </a:cxn>
                  <a:cxn ang="0">
                    <a:pos x="8988" y="5616"/>
                  </a:cxn>
                  <a:cxn ang="0">
                    <a:pos x="8660" y="5000"/>
                  </a:cxn>
                  <a:cxn ang="0">
                    <a:pos x="8290" y="4408"/>
                  </a:cxn>
                  <a:cxn ang="0">
                    <a:pos x="7880" y="3843"/>
                  </a:cxn>
                  <a:cxn ang="0">
                    <a:pos x="7431" y="3309"/>
                  </a:cxn>
                  <a:cxn ang="0">
                    <a:pos x="6947" y="2807"/>
                  </a:cxn>
                  <a:cxn ang="0">
                    <a:pos x="6428" y="2340"/>
                  </a:cxn>
                  <a:cxn ang="0">
                    <a:pos x="5878" y="1910"/>
                  </a:cxn>
                  <a:cxn ang="0">
                    <a:pos x="5299" y="1520"/>
                  </a:cxn>
                  <a:cxn ang="0">
                    <a:pos x="4695" y="1171"/>
                  </a:cxn>
                  <a:cxn ang="0">
                    <a:pos x="4067" y="865"/>
                  </a:cxn>
                  <a:cxn ang="0">
                    <a:pos x="3420" y="603"/>
                  </a:cxn>
                  <a:cxn ang="0">
                    <a:pos x="2756" y="387"/>
                  </a:cxn>
                  <a:cxn ang="0">
                    <a:pos x="2079" y="219"/>
                  </a:cxn>
                  <a:cxn ang="0">
                    <a:pos x="1392" y="97"/>
                  </a:cxn>
                  <a:cxn ang="0">
                    <a:pos x="698" y="24"/>
                  </a:cxn>
                  <a:cxn ang="0">
                    <a:pos x="0" y="0"/>
                  </a:cxn>
                </a:cxnLst>
                <a:rect l="txL" t="txT" r="txR" b="txB"/>
                <a:pathLst>
                  <a:path w="10000" h="26000">
                    <a:moveTo>
                      <a:pt x="0" y="4000"/>
                    </a:moveTo>
                    <a:lnTo>
                      <a:pt x="209" y="4004"/>
                    </a:lnTo>
                    <a:lnTo>
                      <a:pt x="419" y="4015"/>
                    </a:lnTo>
                    <a:lnTo>
                      <a:pt x="627" y="4033"/>
                    </a:lnTo>
                    <a:lnTo>
                      <a:pt x="835" y="4058"/>
                    </a:lnTo>
                    <a:lnTo>
                      <a:pt x="1042" y="4091"/>
                    </a:lnTo>
                    <a:lnTo>
                      <a:pt x="1247" y="4131"/>
                    </a:lnTo>
                    <a:lnTo>
                      <a:pt x="1452" y="4178"/>
                    </a:lnTo>
                    <a:lnTo>
                      <a:pt x="1654" y="4232"/>
                    </a:lnTo>
                    <a:lnTo>
                      <a:pt x="1854" y="4294"/>
                    </a:lnTo>
                    <a:lnTo>
                      <a:pt x="2052" y="4362"/>
                    </a:lnTo>
                    <a:lnTo>
                      <a:pt x="2248" y="4437"/>
                    </a:lnTo>
                    <a:lnTo>
                      <a:pt x="2440" y="4519"/>
                    </a:lnTo>
                    <a:lnTo>
                      <a:pt x="2630" y="4607"/>
                    </a:lnTo>
                    <a:lnTo>
                      <a:pt x="2817" y="4702"/>
                    </a:lnTo>
                    <a:lnTo>
                      <a:pt x="3000" y="4804"/>
                    </a:lnTo>
                    <a:lnTo>
                      <a:pt x="3180" y="4912"/>
                    </a:lnTo>
                    <a:lnTo>
                      <a:pt x="3355" y="5026"/>
                    </a:lnTo>
                    <a:lnTo>
                      <a:pt x="3527" y="5146"/>
                    </a:lnTo>
                    <a:lnTo>
                      <a:pt x="3694" y="5272"/>
                    </a:lnTo>
                    <a:lnTo>
                      <a:pt x="3857" y="5404"/>
                    </a:lnTo>
                    <a:lnTo>
                      <a:pt x="4015" y="5541"/>
                    </a:lnTo>
                    <a:lnTo>
                      <a:pt x="4168" y="5684"/>
                    </a:lnTo>
                    <a:lnTo>
                      <a:pt x="4316" y="5832"/>
                    </a:lnTo>
                    <a:lnTo>
                      <a:pt x="4459" y="5985"/>
                    </a:lnTo>
                    <a:lnTo>
                      <a:pt x="4596" y="6143"/>
                    </a:lnTo>
                    <a:lnTo>
                      <a:pt x="4728" y="6306"/>
                    </a:lnTo>
                    <a:lnTo>
                      <a:pt x="4854" y="6473"/>
                    </a:lnTo>
                    <a:lnTo>
                      <a:pt x="4974" y="6645"/>
                    </a:lnTo>
                    <a:lnTo>
                      <a:pt x="5088" y="6820"/>
                    </a:lnTo>
                    <a:lnTo>
                      <a:pt x="5196" y="7000"/>
                    </a:lnTo>
                    <a:lnTo>
                      <a:pt x="5298" y="7183"/>
                    </a:lnTo>
                    <a:lnTo>
                      <a:pt x="5393" y="7370"/>
                    </a:lnTo>
                    <a:lnTo>
                      <a:pt x="5481" y="7560"/>
                    </a:lnTo>
                    <a:lnTo>
                      <a:pt x="5563" y="7752"/>
                    </a:lnTo>
                    <a:lnTo>
                      <a:pt x="5638" y="7948"/>
                    </a:lnTo>
                    <a:lnTo>
                      <a:pt x="5706" y="8146"/>
                    </a:lnTo>
                    <a:lnTo>
                      <a:pt x="5768" y="8346"/>
                    </a:lnTo>
                    <a:lnTo>
                      <a:pt x="5822" y="8548"/>
                    </a:lnTo>
                    <a:lnTo>
                      <a:pt x="5869" y="8753"/>
                    </a:lnTo>
                    <a:lnTo>
                      <a:pt x="5909" y="8958"/>
                    </a:lnTo>
                    <a:lnTo>
                      <a:pt x="5942" y="9165"/>
                    </a:lnTo>
                    <a:lnTo>
                      <a:pt x="5967" y="9373"/>
                    </a:lnTo>
                    <a:lnTo>
                      <a:pt x="5985" y="9581"/>
                    </a:lnTo>
                    <a:lnTo>
                      <a:pt x="5996" y="9791"/>
                    </a:lnTo>
                    <a:lnTo>
                      <a:pt x="6000" y="10000"/>
                    </a:lnTo>
                    <a:lnTo>
                      <a:pt x="6000" y="26000"/>
                    </a:lnTo>
                    <a:lnTo>
                      <a:pt x="10000" y="26000"/>
                    </a:lnTo>
                    <a:lnTo>
                      <a:pt x="10000" y="10000"/>
                    </a:lnTo>
                    <a:lnTo>
                      <a:pt x="9994" y="9651"/>
                    </a:lnTo>
                    <a:lnTo>
                      <a:pt x="9976" y="9302"/>
                    </a:lnTo>
                    <a:lnTo>
                      <a:pt x="9945" y="8955"/>
                    </a:lnTo>
                    <a:lnTo>
                      <a:pt x="9903" y="8608"/>
                    </a:lnTo>
                    <a:lnTo>
                      <a:pt x="9848" y="8264"/>
                    </a:lnTo>
                    <a:lnTo>
                      <a:pt x="9781" y="7921"/>
                    </a:lnTo>
                    <a:lnTo>
                      <a:pt x="9703" y="7581"/>
                    </a:lnTo>
                    <a:lnTo>
                      <a:pt x="9613" y="7244"/>
                    </a:lnTo>
                    <a:lnTo>
                      <a:pt x="9511" y="6910"/>
                    </a:lnTo>
                    <a:lnTo>
                      <a:pt x="9397" y="6580"/>
                    </a:lnTo>
                    <a:lnTo>
                      <a:pt x="9272" y="6254"/>
                    </a:lnTo>
                    <a:lnTo>
                      <a:pt x="9135" y="5933"/>
                    </a:lnTo>
                    <a:lnTo>
                      <a:pt x="8988" y="5616"/>
                    </a:lnTo>
                    <a:lnTo>
                      <a:pt x="8829" y="5305"/>
                    </a:lnTo>
                    <a:lnTo>
                      <a:pt x="8660" y="5000"/>
                    </a:lnTo>
                    <a:lnTo>
                      <a:pt x="8480" y="4701"/>
                    </a:lnTo>
                    <a:lnTo>
                      <a:pt x="8290" y="4408"/>
                    </a:lnTo>
                    <a:lnTo>
                      <a:pt x="8090" y="4122"/>
                    </a:lnTo>
                    <a:lnTo>
                      <a:pt x="7880" y="3843"/>
                    </a:lnTo>
                    <a:lnTo>
                      <a:pt x="7660" y="3572"/>
                    </a:lnTo>
                    <a:lnTo>
                      <a:pt x="7431" y="3309"/>
                    </a:lnTo>
                    <a:lnTo>
                      <a:pt x="7193" y="3053"/>
                    </a:lnTo>
                    <a:lnTo>
                      <a:pt x="6947" y="2807"/>
                    </a:lnTo>
                    <a:lnTo>
                      <a:pt x="6691" y="2569"/>
                    </a:lnTo>
                    <a:lnTo>
                      <a:pt x="6428" y="2340"/>
                    </a:lnTo>
                    <a:lnTo>
                      <a:pt x="6157" y="2120"/>
                    </a:lnTo>
                    <a:lnTo>
                      <a:pt x="5878" y="1910"/>
                    </a:lnTo>
                    <a:lnTo>
                      <a:pt x="5592" y="1710"/>
                    </a:lnTo>
                    <a:lnTo>
                      <a:pt x="5299" y="1520"/>
                    </a:lnTo>
                    <a:lnTo>
                      <a:pt x="5000" y="1340"/>
                    </a:lnTo>
                    <a:lnTo>
                      <a:pt x="4695" y="1171"/>
                    </a:lnTo>
                    <a:lnTo>
                      <a:pt x="4384" y="1012"/>
                    </a:lnTo>
                    <a:lnTo>
                      <a:pt x="4067" y="865"/>
                    </a:lnTo>
                    <a:lnTo>
                      <a:pt x="3746" y="728"/>
                    </a:lnTo>
                    <a:lnTo>
                      <a:pt x="3420" y="603"/>
                    </a:lnTo>
                    <a:lnTo>
                      <a:pt x="3090" y="489"/>
                    </a:lnTo>
                    <a:lnTo>
                      <a:pt x="2756" y="387"/>
                    </a:lnTo>
                    <a:lnTo>
                      <a:pt x="2419" y="297"/>
                    </a:lnTo>
                    <a:lnTo>
                      <a:pt x="2079" y="219"/>
                    </a:lnTo>
                    <a:lnTo>
                      <a:pt x="1736" y="152"/>
                    </a:lnTo>
                    <a:lnTo>
                      <a:pt x="1392" y="97"/>
                    </a:lnTo>
                    <a:lnTo>
                      <a:pt x="1045" y="55"/>
                    </a:lnTo>
                    <a:lnTo>
                      <a:pt x="698" y="24"/>
                    </a:lnTo>
                    <a:lnTo>
                      <a:pt x="349" y="6"/>
                    </a:lnTo>
                    <a:lnTo>
                      <a:pt x="0" y="0"/>
                    </a:lnTo>
                  </a:path>
                </a:pathLst>
              </a:custGeom>
              <a:solidFill>
                <a:srgbClr val="3366FF">
                  <a:alpha val="100000"/>
                </a:srgbClr>
              </a:soli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rgbClr val="3366FF"/>
                </a:extrusionClr>
              </a:sp3d>
            </p:spPr>
            <p:txBody>
              <a:bodyPr/>
              <a:lstStyle/>
              <a:p>
                <a:endParaRPr lang="zh-CN" altLang="en-US" sz="2400"/>
              </a:p>
            </p:txBody>
          </p:sp>
        </p:grpSp>
        <p:grpSp>
          <p:nvGrpSpPr>
            <p:cNvPr id="7" name="组合 6"/>
            <p:cNvGrpSpPr/>
            <p:nvPr/>
          </p:nvGrpSpPr>
          <p:grpSpPr>
            <a:xfrm>
              <a:off x="592" y="499"/>
              <a:ext cx="480" cy="576"/>
              <a:chOff x="0" y="0"/>
              <a:chExt cx="480" cy="576"/>
            </a:xfrm>
          </p:grpSpPr>
          <p:sp>
            <p:nvSpPr>
              <p:cNvPr id="8" name="Line 21"/>
              <p:cNvSpPr/>
              <p:nvPr/>
            </p:nvSpPr>
            <p:spPr>
              <a:xfrm rot="10800000" flipH="1">
                <a:off x="0" y="0"/>
                <a:ext cx="480" cy="576"/>
              </a:xfrm>
              <a:prstGeom prst="line">
                <a:avLst/>
              </a:prstGeom>
              <a:ln w="38100" cap="flat" cmpd="sng">
                <a:solidFill>
                  <a:srgbClr val="FF0000"/>
                </a:solidFill>
                <a:prstDash val="solid"/>
                <a:headEnd type="none" w="med" len="med"/>
                <a:tailEnd type="triangle" w="med" len="med"/>
              </a:ln>
            </p:spPr>
          </p:sp>
          <p:sp>
            <p:nvSpPr>
              <p:cNvPr id="9" name="Text Box 22"/>
              <p:cNvSpPr txBox="1"/>
              <p:nvPr/>
            </p:nvSpPr>
            <p:spPr>
              <a:xfrm>
                <a:off x="2" y="36"/>
                <a:ext cx="226" cy="387"/>
              </a:xfrm>
              <a:prstGeom prst="rect">
                <a:avLst/>
              </a:prstGeom>
              <a:noFill/>
              <a:ln w="9525">
                <a:noFill/>
              </a:ln>
            </p:spPr>
            <p:txBody>
              <a:bodyPr>
                <a:spAutoFit/>
              </a:bodyPr>
              <a:lstStyle/>
              <a:p>
                <a:pPr>
                  <a:spcBef>
                    <a:spcPct val="50000"/>
                  </a:spcBef>
                </a:pPr>
                <a:r>
                  <a:rPr lang="en-US" altLang="zh-CN" sz="2400" b="1" i="1">
                    <a:solidFill>
                      <a:srgbClr val="FF0000"/>
                    </a:solidFill>
                    <a:latin typeface="Times New Roman" panose="02020603050405020304" charset="0"/>
                  </a:rPr>
                  <a:t>I</a:t>
                </a:r>
              </a:p>
            </p:txBody>
          </p:sp>
        </p:grpSp>
        <p:sp>
          <p:nvSpPr>
            <p:cNvPr id="10" name="Text Box 42"/>
            <p:cNvSpPr txBox="1"/>
            <p:nvPr/>
          </p:nvSpPr>
          <p:spPr>
            <a:xfrm>
              <a:off x="1032" y="1148"/>
              <a:ext cx="454" cy="387"/>
            </a:xfrm>
            <a:prstGeom prst="rect">
              <a:avLst/>
            </a:prstGeom>
            <a:noFill/>
            <a:ln w="9525">
              <a:noFill/>
            </a:ln>
          </p:spPr>
          <p:txBody>
            <a:bodyPr>
              <a:spAutoFit/>
            </a:bodyPr>
            <a:lstStyle/>
            <a:p>
              <a:pPr>
                <a:spcBef>
                  <a:spcPct val="50000"/>
                </a:spcBef>
              </a:pPr>
              <a:r>
                <a:rPr lang="zh-CN" altLang="en-US" sz="2400" b="1" dirty="0">
                  <a:solidFill>
                    <a:schemeClr val="tx2"/>
                  </a:solidFill>
                  <a:latin typeface="Calibri" panose="020F0502020204030204" pitchFamily="34" charset="0"/>
                </a:rPr>
                <a:t>丁</a:t>
              </a:r>
            </a:p>
          </p:txBody>
        </p:sp>
        <p:grpSp>
          <p:nvGrpSpPr>
            <p:cNvPr id="11" name="组合 10"/>
            <p:cNvGrpSpPr/>
            <p:nvPr/>
          </p:nvGrpSpPr>
          <p:grpSpPr>
            <a:xfrm>
              <a:off x="195" y="499"/>
              <a:ext cx="622" cy="387"/>
              <a:chOff x="-667" y="0"/>
              <a:chExt cx="622" cy="387"/>
            </a:xfrm>
          </p:grpSpPr>
          <p:sp>
            <p:nvSpPr>
              <p:cNvPr id="12" name="Line 60"/>
              <p:cNvSpPr/>
              <p:nvPr/>
            </p:nvSpPr>
            <p:spPr>
              <a:xfrm rot="10800000" flipH="1">
                <a:off x="-477" y="245"/>
                <a:ext cx="432" cy="0"/>
              </a:xfrm>
              <a:prstGeom prst="line">
                <a:avLst/>
              </a:prstGeom>
              <a:ln w="28575" cap="flat" cmpd="sng">
                <a:solidFill>
                  <a:srgbClr val="3333FF"/>
                </a:solidFill>
                <a:prstDash val="solid"/>
                <a:headEnd type="triangle" w="med" len="med"/>
                <a:tailEnd type="none" w="med" len="med"/>
              </a:ln>
            </p:spPr>
          </p:sp>
          <p:sp>
            <p:nvSpPr>
              <p:cNvPr id="13" name="Text Box 61"/>
              <p:cNvSpPr txBox="1"/>
              <p:nvPr/>
            </p:nvSpPr>
            <p:spPr>
              <a:xfrm>
                <a:off x="-667" y="0"/>
                <a:ext cx="288" cy="387"/>
              </a:xfrm>
              <a:prstGeom prst="rect">
                <a:avLst/>
              </a:prstGeom>
              <a:noFill/>
              <a:ln w="9525">
                <a:noFill/>
              </a:ln>
            </p:spPr>
            <p:txBody>
              <a:bodyPr>
                <a:spAutoFit/>
              </a:bodyPr>
              <a:lstStyle/>
              <a:p>
                <a:pPr>
                  <a:spcBef>
                    <a:spcPct val="50000"/>
                  </a:spcBef>
                </a:pPr>
                <a:r>
                  <a:rPr lang="en-US" altLang="zh-CN" sz="2400" b="1" i="1">
                    <a:solidFill>
                      <a:srgbClr val="3333FF"/>
                    </a:solidFill>
                    <a:latin typeface="Times New Roman" panose="02020603050405020304" charset="0"/>
                  </a:rPr>
                  <a:t>F</a:t>
                </a:r>
              </a:p>
            </p:txBody>
          </p:sp>
        </p:grpSp>
        <p:sp>
          <p:nvSpPr>
            <p:cNvPr id="14" name="Text Box 7"/>
            <p:cNvSpPr txBox="1"/>
            <p:nvPr/>
          </p:nvSpPr>
          <p:spPr>
            <a:xfrm>
              <a:off x="839" y="302"/>
              <a:ext cx="240" cy="387"/>
            </a:xfrm>
            <a:prstGeom prst="rect">
              <a:avLst/>
            </a:prstGeom>
            <a:noFill/>
            <a:ln w="9525">
              <a:noFill/>
            </a:ln>
          </p:spPr>
          <p:txBody>
            <a:bodyPr>
              <a:spAutoFit/>
            </a:bodyPr>
            <a:lstStyle/>
            <a:p>
              <a:pPr>
                <a:spcBef>
                  <a:spcPct val="50000"/>
                </a:spcBef>
              </a:pPr>
              <a:r>
                <a:rPr lang="en-US" altLang="zh-CN" sz="2400" b="1" dirty="0">
                  <a:solidFill>
                    <a:srgbClr val="FFFF00"/>
                  </a:solidFill>
                  <a:latin typeface="Times New Roman" panose="02020603050405020304" charset="0"/>
                </a:rPr>
                <a:t>N</a:t>
              </a:r>
            </a:p>
          </p:txBody>
        </p:sp>
        <p:sp>
          <p:nvSpPr>
            <p:cNvPr id="15" name="Text Box 7"/>
            <p:cNvSpPr txBox="1"/>
            <p:nvPr/>
          </p:nvSpPr>
          <p:spPr>
            <a:xfrm>
              <a:off x="839" y="800"/>
              <a:ext cx="240" cy="387"/>
            </a:xfrm>
            <a:prstGeom prst="rect">
              <a:avLst/>
            </a:prstGeom>
            <a:noFill/>
            <a:ln w="9525">
              <a:noFill/>
            </a:ln>
          </p:spPr>
          <p:txBody>
            <a:bodyPr>
              <a:spAutoFit/>
            </a:bodyPr>
            <a:lstStyle/>
            <a:p>
              <a:pPr>
                <a:spcBef>
                  <a:spcPct val="50000"/>
                </a:spcBef>
              </a:pPr>
              <a:r>
                <a:rPr lang="en-US" altLang="zh-CN" sz="2400" b="1">
                  <a:solidFill>
                    <a:srgbClr val="FFFF00"/>
                  </a:solidFill>
                  <a:latin typeface="Times New Roman" panose="02020603050405020304" charset="0"/>
                </a:rPr>
                <a:t>S</a:t>
              </a:r>
            </a:p>
          </p:txBody>
        </p:sp>
      </p:grpSp>
      <p:sp>
        <p:nvSpPr>
          <p:cNvPr id="16" name="Rectangle 43"/>
          <p:cNvSpPr/>
          <p:nvPr/>
        </p:nvSpPr>
        <p:spPr>
          <a:xfrm>
            <a:off x="6949859" y="3155347"/>
            <a:ext cx="2106930" cy="1520609"/>
          </a:xfrm>
          <a:prstGeom prst="rect">
            <a:avLst/>
          </a:prstGeom>
          <a:noFill/>
          <a:ln w="28575" cap="flat" cmpd="sng">
            <a:solidFill>
              <a:schemeClr val="accent1"/>
            </a:solidFill>
            <a:prstDash val="solid"/>
            <a:miter/>
            <a:headEnd type="none" w="med" len="med"/>
            <a:tailEnd type="none" w="med" len="med"/>
          </a:ln>
        </p:spPr>
        <p:txBody>
          <a:bodyPr wrap="square" lIns="13500" rIns="13500">
            <a:spAutoFit/>
          </a:bodyPr>
          <a:lstStyle/>
          <a:p>
            <a:pPr>
              <a:lnSpc>
                <a:spcPct val="120000"/>
              </a:lnSpc>
              <a:buClr>
                <a:schemeClr val="folHlink"/>
              </a:buClr>
              <a:buSzPct val="85000"/>
              <a:buFont typeface="Wingdings 2" panose="05020102010507070707" pitchFamily="18" charset="2"/>
            </a:pPr>
            <a:r>
              <a:rPr lang="zh-CN" altLang="en-US" sz="2000" b="1" dirty="0">
                <a:latin typeface="宋体" panose="02010600030101010101" pitchFamily="2" charset="-122"/>
                <a:ea typeface="宋体" panose="02010600030101010101" pitchFamily="2" charset="-122"/>
              </a:rPr>
              <a:t>磁场方向和电流方向都改变时，磁场中导体受力方向则不</a:t>
            </a:r>
            <a:r>
              <a:rPr lang="zh-CN" altLang="en-US" sz="2000" b="1" dirty="0">
                <a:latin typeface="宋体" panose="02010600030101010101" pitchFamily="2" charset="-122"/>
                <a:ea typeface="宋体" panose="02010600030101010101" pitchFamily="2" charset="-122"/>
                <a:sym typeface="+mn-ea"/>
              </a:rPr>
              <a:t>改</a:t>
            </a:r>
            <a:r>
              <a:rPr lang="zh-CN" altLang="en-US" sz="2000" b="1" dirty="0">
                <a:latin typeface="宋体" panose="02010600030101010101" pitchFamily="2" charset="-122"/>
                <a:ea typeface="宋体" panose="02010600030101010101" pitchFamily="2" charset="-122"/>
              </a:rPr>
              <a:t>变。</a:t>
            </a:r>
          </a:p>
        </p:txBody>
      </p:sp>
      <p:sp>
        <p:nvSpPr>
          <p:cNvPr id="17" name="Rectangle 2"/>
          <p:cNvSpPr/>
          <p:nvPr/>
        </p:nvSpPr>
        <p:spPr>
          <a:xfrm>
            <a:off x="174246" y="3159696"/>
            <a:ext cx="8882544" cy="1644681"/>
          </a:xfrm>
          <a:prstGeom prst="rect">
            <a:avLst/>
          </a:prstGeom>
          <a:gradFill rotWithShape="0">
            <a:gsLst>
              <a:gs pos="0">
                <a:srgbClr val="D1E8FF"/>
              </a:gs>
              <a:gs pos="100000">
                <a:srgbClr val="99CCFF"/>
              </a:gs>
            </a:gsLst>
            <a:lin ang="5400000" scaled="1"/>
            <a:tileRect/>
          </a:gradFill>
          <a:ln w="19050" cap="flat" cmpd="sng">
            <a:solidFill>
              <a:schemeClr val="tx2"/>
            </a:solidFill>
            <a:prstDash val="solid"/>
            <a:miter/>
            <a:headEnd type="none" w="med" len="med"/>
            <a:tailEnd type="none" w="med" len="med"/>
          </a:ln>
        </p:spPr>
        <p:txBody>
          <a:bodyPr wrap="square">
            <a:spAutoFit/>
          </a:bodyPr>
          <a:lstStyle/>
          <a:p>
            <a:pPr algn="l">
              <a:lnSpc>
                <a:spcPct val="125000"/>
              </a:lnSpc>
            </a:pPr>
            <a:endParaRPr lang="en-US" altLang="zh-CN" sz="400" b="1" dirty="0" smtClean="0">
              <a:latin typeface="宋体" panose="02010600030101010101" pitchFamily="2" charset="-122"/>
              <a:ea typeface="宋体" panose="02010600030101010101" pitchFamily="2" charset="-122"/>
            </a:endParaRPr>
          </a:p>
          <a:p>
            <a:pPr>
              <a:lnSpc>
                <a:spcPct val="125000"/>
              </a:lnSpc>
              <a:spcBef>
                <a:spcPts val="1200"/>
              </a:spcBef>
              <a:spcAft>
                <a:spcPts val="1200"/>
              </a:spcAft>
            </a:pPr>
            <a:r>
              <a:rPr lang="zh-CN" altLang="en-US" sz="2400" b="1" dirty="0" smtClean="0">
                <a:latin typeface="宋体" panose="02010600030101010101" pitchFamily="2" charset="-122"/>
                <a:ea typeface="宋体" panose="02010600030101010101" pitchFamily="2" charset="-122"/>
              </a:rPr>
              <a:t>实验结论</a:t>
            </a:r>
            <a:r>
              <a:rPr lang="zh-CN" altLang="en-US" sz="2400" b="1" dirty="0">
                <a:latin typeface="宋体" panose="02010600030101010101" pitchFamily="2" charset="-122"/>
                <a:ea typeface="宋体" panose="02010600030101010101" pitchFamily="2" charset="-122"/>
              </a:rPr>
              <a:t>：通电导线在磁场中的受力方</a:t>
            </a:r>
            <a:r>
              <a:rPr lang="zh-CN" altLang="en-US" sz="2400" b="1" dirty="0" smtClean="0">
                <a:latin typeface="宋体" panose="02010600030101010101" pitchFamily="2" charset="-122"/>
                <a:ea typeface="宋体" panose="02010600030101010101" pitchFamily="2" charset="-122"/>
              </a:rPr>
              <a:t>向跟</a:t>
            </a:r>
            <a:r>
              <a:rPr lang="zh-CN" altLang="en-US" sz="2400" b="1" dirty="0">
                <a:solidFill>
                  <a:srgbClr val="FF0000"/>
                </a:solidFill>
                <a:latin typeface="宋体" panose="02010600030101010101" pitchFamily="2" charset="-122"/>
                <a:ea typeface="宋体" panose="02010600030101010101" pitchFamily="2" charset="-122"/>
              </a:rPr>
              <a:t>电流的方向</a:t>
            </a:r>
            <a:r>
              <a:rPr lang="zh-CN" altLang="en-US" sz="2400" b="1"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磁感线的方向</a:t>
            </a:r>
            <a:r>
              <a:rPr lang="zh-CN" altLang="en-US" sz="2400" b="1" dirty="0">
                <a:latin typeface="宋体" panose="02010600030101010101" pitchFamily="2" charset="-122"/>
                <a:ea typeface="宋体" panose="02010600030101010101" pitchFamily="2" charset="-122"/>
              </a:rPr>
              <a:t>都有关系</a:t>
            </a:r>
            <a:r>
              <a:rPr lang="zh-CN" altLang="en-US" sz="2400" b="1" dirty="0" smtClean="0">
                <a:latin typeface="宋体" panose="02010600030101010101" pitchFamily="2" charset="-122"/>
                <a:ea typeface="宋体" panose="02010600030101010101" pitchFamily="2" charset="-122"/>
              </a:rPr>
              <a:t>。其</a:t>
            </a:r>
            <a:r>
              <a:rPr lang="zh-CN" altLang="en-US" sz="2400" b="1" dirty="0">
                <a:latin typeface="宋体" panose="02010600030101010101" pitchFamily="2" charset="-122"/>
                <a:ea typeface="宋体" panose="02010600030101010101" pitchFamily="2" charset="-122"/>
              </a:rPr>
              <a:t>一改变，受力方向改变；都改变，受力方向则不变</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p:txBody>
      </p:sp>
      <p:grpSp>
        <p:nvGrpSpPr>
          <p:cNvPr id="66" name="组合 65"/>
          <p:cNvGrpSpPr/>
          <p:nvPr/>
        </p:nvGrpSpPr>
        <p:grpSpPr>
          <a:xfrm>
            <a:off x="1829708" y="497310"/>
            <a:ext cx="5186452" cy="830997"/>
            <a:chOff x="2506980" y="579256"/>
            <a:chExt cx="3958508" cy="830997"/>
          </a:xfrm>
        </p:grpSpPr>
        <p:pic>
          <p:nvPicPr>
            <p:cNvPr id="6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35"/>
            <a:stretch>
              <a:fillRect/>
            </a:stretch>
          </p:blipFill>
          <p:spPr bwMode="auto">
            <a:xfrm>
              <a:off x="2506980" y="593791"/>
              <a:ext cx="3958508" cy="481013"/>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矩形 67"/>
            <p:cNvSpPr/>
            <p:nvPr/>
          </p:nvSpPr>
          <p:spPr>
            <a:xfrm>
              <a:off x="2593872" y="579256"/>
              <a:ext cx="3871616" cy="830997"/>
            </a:xfrm>
            <a:prstGeom prst="rect">
              <a:avLst/>
            </a:prstGeom>
          </p:spPr>
          <p:txBody>
            <a:bodyPr wrap="square">
              <a:spAutoFit/>
            </a:bodyPr>
            <a:lstStyle/>
            <a:p>
              <a:pPr algn="ctr"/>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通电导线在磁场中的受力方向</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8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8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8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ppt_y</p:attrName>
                                        </p:attrNameLst>
                                      </p:cBhvr>
                                      <p:tavLst>
                                        <p:tav tm="0">
                                          <p:val>
                                            <p:strVal val="#ppt_y+#ppt_h*1.125000"/>
                                          </p:val>
                                        </p:tav>
                                        <p:tav tm="100000">
                                          <p:val>
                                            <p:strVal val="#ppt_y"/>
                                          </p:val>
                                        </p:tav>
                                      </p:tavLst>
                                    </p:anim>
                                    <p:animEffect transition="in" filter="wipe(up)">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p:bldP spid="35843" grpId="0" bldLvl="0" animBg="1"/>
      <p:bldP spid="35844" grpId="0" bldLvl="0" animBg="1"/>
      <p:bldP spid="1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8113" y="2764483"/>
            <a:ext cx="4750881"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nSpc>
                <a:spcPct val="125000"/>
              </a:lnSpc>
            </a:pPr>
            <a:r>
              <a:rPr lang="zh-CN" altLang="en-US" sz="2400" b="1" dirty="0" smtClean="0">
                <a:latin typeface="宋体" panose="02010600030101010101" pitchFamily="2" charset="-122"/>
                <a:ea typeface="宋体" panose="02010600030101010101" pitchFamily="2" charset="-122"/>
              </a:rPr>
              <a:t>    通</a:t>
            </a:r>
            <a:r>
              <a:rPr lang="zh-CN" altLang="en-US" sz="2400" b="1" dirty="0">
                <a:latin typeface="宋体" panose="02010600030101010101" pitchFamily="2" charset="-122"/>
                <a:ea typeface="宋体" panose="02010600030101010101" pitchFamily="2" charset="-122"/>
              </a:rPr>
              <a:t>电线圈在磁场中可以转过一个角度，但不能持续转动。</a:t>
            </a:r>
          </a:p>
        </p:txBody>
      </p:sp>
      <p:sp>
        <p:nvSpPr>
          <p:cNvPr id="6" name="文本框 5"/>
          <p:cNvSpPr txBox="1"/>
          <p:nvPr/>
        </p:nvSpPr>
        <p:spPr>
          <a:xfrm>
            <a:off x="3944887" y="4151810"/>
            <a:ext cx="4981889" cy="461665"/>
          </a:xfrm>
          <a:prstGeom prst="rect">
            <a:avLst/>
          </a:prstGeom>
          <a:solidFill>
            <a:schemeClr val="bg1"/>
          </a:solidFill>
        </p:spPr>
        <p:txBody>
          <a:bodyPr wrap="square" rtlCol="0">
            <a:spAutoFit/>
          </a:bodyPr>
          <a:lstStyle/>
          <a:p>
            <a:r>
              <a:rPr lang="zh-CN" altLang="en-US" sz="2400" b="1" dirty="0">
                <a:solidFill>
                  <a:srgbClr val="0000FF"/>
                </a:solidFill>
                <a:latin typeface="楷体" panose="02010609060101010101" charset="-122"/>
                <a:ea typeface="楷体" panose="02010609060101010101" charset="-122"/>
              </a:rPr>
              <a:t>如何使通电线圈在磁场中持续转动</a:t>
            </a:r>
          </a:p>
        </p:txBody>
      </p:sp>
      <p:sp>
        <p:nvSpPr>
          <p:cNvPr id="10" name="文本框 9"/>
          <p:cNvSpPr txBox="1"/>
          <p:nvPr/>
        </p:nvSpPr>
        <p:spPr>
          <a:xfrm>
            <a:off x="8562862" y="4132301"/>
            <a:ext cx="736144" cy="523220"/>
          </a:xfrm>
          <a:prstGeom prst="rect">
            <a:avLst/>
          </a:prstGeom>
          <a:noFill/>
        </p:spPr>
        <p:txBody>
          <a:bodyPr wrap="square" rtlCol="0">
            <a:spAutoFit/>
          </a:bodyPr>
          <a:lstStyle/>
          <a:p>
            <a:r>
              <a:rPr lang="zh-CN" altLang="en-US" sz="2800" b="1" dirty="0">
                <a:solidFill>
                  <a:srgbClr val="FF0000"/>
                </a:solidFill>
                <a:latin typeface="宋体" panose="02010600030101010101" pitchFamily="2" charset="-122"/>
                <a:ea typeface="宋体" panose="02010600030101010101" pitchFamily="2" charset="-122"/>
              </a:rPr>
              <a:t>？</a:t>
            </a:r>
          </a:p>
        </p:txBody>
      </p:sp>
      <p:sp>
        <p:nvSpPr>
          <p:cNvPr id="20" name="文本框 19"/>
          <p:cNvSpPr txBox="1"/>
          <p:nvPr/>
        </p:nvSpPr>
        <p:spPr>
          <a:xfrm>
            <a:off x="6349807" y="2164847"/>
            <a:ext cx="1424940" cy="460375"/>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磁场方向</a:t>
            </a:r>
          </a:p>
        </p:txBody>
      </p:sp>
      <p:sp>
        <p:nvSpPr>
          <p:cNvPr id="21" name="文本框 20"/>
          <p:cNvSpPr txBox="1"/>
          <p:nvPr/>
        </p:nvSpPr>
        <p:spPr>
          <a:xfrm>
            <a:off x="6325348" y="1241506"/>
            <a:ext cx="1424940" cy="460375"/>
          </a:xfrm>
          <a:prstGeom prst="rect">
            <a:avLst/>
          </a:prstGeom>
          <a:solidFill>
            <a:schemeClr val="bg1"/>
          </a:solidFill>
        </p:spPr>
        <p:txBody>
          <a:bodyPr wrap="square" rtlCol="0">
            <a:spAutoFit/>
          </a:bodyPr>
          <a:lstStyle/>
          <a:p>
            <a:r>
              <a:rPr lang="zh-CN" altLang="en-US" sz="2400" b="1" dirty="0">
                <a:latin typeface="宋体" panose="02010600030101010101" pitchFamily="2" charset="-122"/>
                <a:ea typeface="宋体" panose="02010600030101010101" pitchFamily="2" charset="-122"/>
              </a:rPr>
              <a:t>电流方向</a:t>
            </a:r>
          </a:p>
        </p:txBody>
      </p:sp>
      <p:sp>
        <p:nvSpPr>
          <p:cNvPr id="22" name="燕尾形箭头 21"/>
          <p:cNvSpPr/>
          <p:nvPr/>
        </p:nvSpPr>
        <p:spPr>
          <a:xfrm>
            <a:off x="4002313" y="1516083"/>
            <a:ext cx="1808321" cy="73723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FC000"/>
                </a:solidFill>
                <a:latin typeface="宋体" panose="02010600030101010101" pitchFamily="2" charset="-122"/>
                <a:ea typeface="宋体" panose="02010600030101010101" pitchFamily="2" charset="-122"/>
              </a:rPr>
              <a:t>转动方向</a:t>
            </a:r>
          </a:p>
        </p:txBody>
      </p:sp>
      <p:sp>
        <p:nvSpPr>
          <p:cNvPr id="31" name="左大括号 30"/>
          <p:cNvSpPr/>
          <p:nvPr/>
        </p:nvSpPr>
        <p:spPr>
          <a:xfrm>
            <a:off x="5962437" y="1371471"/>
            <a:ext cx="297815" cy="1027430"/>
          </a:xfrm>
          <a:prstGeom prst="leftBrace">
            <a:avLst/>
          </a:prstGeom>
          <a:ln w="57150" cmpd="sng">
            <a:solidFill>
              <a:srgbClr val="5B9BD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a:latin typeface="楷体" panose="02010609060101010101" charset="-122"/>
              <a:ea typeface="楷体" panose="02010609060101010101" charset="-122"/>
            </a:endParaRPr>
          </a:p>
        </p:txBody>
      </p:sp>
      <p:pic>
        <p:nvPicPr>
          <p:cNvPr id="24" name="图片 23">
            <a:hlinkClick r:id="rId3" action="ppaction://hlinkfile"/>
          </p:cNvPr>
          <p:cNvPicPr>
            <a:picLocks noChangeAspect="1"/>
          </p:cNvPicPr>
          <p:nvPr/>
        </p:nvPicPr>
        <p:blipFill>
          <a:blip r:embed="rId4" cstate="print"/>
          <a:stretch>
            <a:fillRect/>
          </a:stretch>
        </p:blipFill>
        <p:spPr>
          <a:xfrm>
            <a:off x="301432" y="1701881"/>
            <a:ext cx="3292509" cy="2136205"/>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25" name="组合 24"/>
          <p:cNvGrpSpPr/>
          <p:nvPr/>
        </p:nvGrpSpPr>
        <p:grpSpPr>
          <a:xfrm>
            <a:off x="2318861" y="685730"/>
            <a:ext cx="4317206" cy="1016151"/>
            <a:chOff x="634" y="1040"/>
            <a:chExt cx="4609" cy="989"/>
          </a:xfrm>
        </p:grpSpPr>
        <p:sp>
          <p:nvSpPr>
            <p:cNvPr id="26" name="圆角矩形 25"/>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27" name="文本框 13316"/>
            <p:cNvSpPr txBox="1"/>
            <p:nvPr/>
          </p:nvSpPr>
          <p:spPr>
            <a:xfrm>
              <a:off x="1010" y="1040"/>
              <a:ext cx="3648" cy="989"/>
            </a:xfrm>
            <a:prstGeom prst="rect">
              <a:avLst/>
            </a:prstGeom>
            <a:noFill/>
            <a:ln w="28575">
              <a:noFill/>
            </a:ln>
          </p:spPr>
          <p:txBody>
            <a:bodyPr>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通电圈在磁场中转动</a:t>
              </a:r>
            </a:p>
            <a:p>
              <a:pPr algn="ctr">
                <a:spcBef>
                  <a:spcPct val="50000"/>
                </a:spcBef>
              </a:pP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grpSp>
      <p:grpSp>
        <p:nvGrpSpPr>
          <p:cNvPr id="28" name="组合 27"/>
          <p:cNvGrpSpPr/>
          <p:nvPr/>
        </p:nvGrpSpPr>
        <p:grpSpPr>
          <a:xfrm rot="16200000">
            <a:off x="1624801" y="2683028"/>
            <a:ext cx="921660" cy="3281336"/>
            <a:chOff x="380315" y="1150512"/>
            <a:chExt cx="921660" cy="1925513"/>
          </a:xfrm>
        </p:grpSpPr>
        <p:sp>
          <p:nvSpPr>
            <p:cNvPr id="29" name="右箭头标注 18"/>
            <p:cNvSpPr/>
            <p:nvPr/>
          </p:nvSpPr>
          <p:spPr>
            <a:xfrm>
              <a:off x="464930" y="1150512"/>
              <a:ext cx="837045" cy="1925513"/>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3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20"/>
            <p:cNvSpPr txBox="1"/>
            <p:nvPr/>
          </p:nvSpPr>
          <p:spPr>
            <a:xfrm>
              <a:off x="380315" y="1457315"/>
              <a:ext cx="675005" cy="1517211"/>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点击观看</a:t>
              </a:r>
            </a:p>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通电线圈在磁场中转</a:t>
              </a:r>
              <a:r>
                <a:rPr lang="zh-CN" altLang="en-US" sz="1600" spc="300" dirty="0" smtClean="0">
                  <a:solidFill>
                    <a:srgbClr val="000000"/>
                  </a:solidFill>
                  <a:latin typeface="黑体" panose="02010609060101010101" pitchFamily="49" charset="-122"/>
                  <a:ea typeface="黑体" panose="02010609060101010101" pitchFamily="49" charset="-122"/>
                </a:rPr>
                <a:t>动</a:t>
              </a:r>
              <a:endParaRPr lang="zh-CN" altLang="en-US" sz="1600" spc="300" dirty="0">
                <a:solidFill>
                  <a:srgbClr val="000000"/>
                </a:solidFill>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to="" calcmode="lin" valueType="num">
                                      <p:cBhvr>
                                        <p:cTn id="7" dur="1" fill="hold"/>
                                        <p:tgtEl>
                                          <p:spTgt spid="24"/>
                                        </p:tgtEl>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p:tgtEl>
                                          <p:spTgt spid="22"/>
                                        </p:tgtEl>
                                        <p:attrNameLst>
                                          <p:attrName>ppt_y</p:attrName>
                                        </p:attrNameLst>
                                      </p:cBhvr>
                                      <p:tavLst>
                                        <p:tav tm="0">
                                          <p:val>
                                            <p:strVal val="#ppt_y+#ppt_h*1.125000"/>
                                          </p:val>
                                        </p:tav>
                                        <p:tav tm="100000">
                                          <p:val>
                                            <p:strVal val="#ppt_y"/>
                                          </p:val>
                                        </p:tav>
                                      </p:tavLst>
                                    </p:anim>
                                    <p:animEffect transition="in" filter="wipe(up)">
                                      <p:cBhvr>
                                        <p:cTn id="13" dur="500"/>
                                        <p:tgtEl>
                                          <p:spTgt spid="22"/>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ppt_y</p:attrName>
                                        </p:attrNameLst>
                                      </p:cBhvr>
                                      <p:tavLst>
                                        <p:tav tm="0">
                                          <p:val>
                                            <p:strVal val="#ppt_y+#ppt_h*1.125000"/>
                                          </p:val>
                                        </p:tav>
                                        <p:tav tm="100000">
                                          <p:val>
                                            <p:strVal val="#ppt_y"/>
                                          </p:val>
                                        </p:tav>
                                      </p:tavLst>
                                    </p:anim>
                                    <p:animEffect transition="in" filter="wipe(up)">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up)">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up)">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10" grpId="0"/>
      <p:bldP spid="20" grpId="0" bldLvl="0" animBg="1"/>
      <p:bldP spid="21" grpId="0" bldLvl="0" animBg="1"/>
      <p:bldP spid="22" grpId="0" bldLvl="0" animBg="1"/>
      <p:bldP spid="3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6287" y="1395588"/>
            <a:ext cx="4241972" cy="2306955"/>
          </a:xfrm>
          <a:prstGeom prst="rect">
            <a:avLst/>
          </a:prstGeom>
          <a:solidFill>
            <a:schemeClr val="bg1"/>
          </a:solidFill>
        </p:spPr>
        <p:txBody>
          <a:bodyPr wrap="square" rtlCol="0">
            <a:spAutoFit/>
          </a:bodyPr>
          <a:lstStyle/>
          <a:p>
            <a:pPr>
              <a:lnSpc>
                <a:spcPct val="150000"/>
              </a:lnSpc>
            </a:pPr>
            <a:r>
              <a:rPr lang="zh-CN" altLang="en-US" sz="2400" b="1" dirty="0" smtClean="0">
                <a:latin typeface="宋体" panose="02010600030101010101" pitchFamily="2" charset="-122"/>
                <a:ea typeface="宋体" panose="02010600030101010101" pitchFamily="2" charset="-122"/>
                <a:cs typeface="楷体" panose="02010609060101010101" charset="-122"/>
              </a:rPr>
              <a:t>     实</a:t>
            </a:r>
            <a:r>
              <a:rPr lang="zh-CN" altLang="en-US" sz="2400" b="1" dirty="0">
                <a:latin typeface="宋体" panose="02010600030101010101" pitchFamily="2" charset="-122"/>
                <a:ea typeface="宋体" panose="02010600030101010101" pitchFamily="2" charset="-122"/>
                <a:cs typeface="楷体" panose="02010609060101010101" charset="-122"/>
              </a:rPr>
              <a:t>验中，将线圈一端的漆皮全部刮掉，另一端的漆皮</a:t>
            </a:r>
            <a:r>
              <a:rPr lang="zh-CN" altLang="en-US" sz="2400" b="1" dirty="0">
                <a:solidFill>
                  <a:srgbClr val="FF0000"/>
                </a:solidFill>
                <a:latin typeface="宋体" panose="02010600030101010101" pitchFamily="2" charset="-122"/>
                <a:ea typeface="宋体" panose="02010600030101010101" pitchFamily="2" charset="-122"/>
                <a:cs typeface="楷体" panose="02010609060101010101" charset="-122"/>
              </a:rPr>
              <a:t>只刮掉半周</a:t>
            </a:r>
            <a:r>
              <a:rPr lang="zh-CN" altLang="en-US" sz="2400" b="1" dirty="0">
                <a:latin typeface="宋体" panose="02010600030101010101" pitchFamily="2" charset="-122"/>
                <a:ea typeface="宋体" panose="02010600030101010101" pitchFamily="2" charset="-122"/>
                <a:cs typeface="楷体" panose="02010609060101010101" charset="-122"/>
              </a:rPr>
              <a:t>，线圈就能持续地转动起来。</a:t>
            </a:r>
          </a:p>
        </p:txBody>
      </p:sp>
      <p:sp>
        <p:nvSpPr>
          <p:cNvPr id="5" name="文本框 4"/>
          <p:cNvSpPr txBox="1"/>
          <p:nvPr/>
        </p:nvSpPr>
        <p:spPr>
          <a:xfrm>
            <a:off x="4803892" y="3756152"/>
            <a:ext cx="3564731" cy="460375"/>
          </a:xfrm>
          <a:prstGeom prst="rect">
            <a:avLst/>
          </a:prstGeom>
          <a:solidFill>
            <a:schemeClr val="bg1"/>
          </a:solidFill>
        </p:spPr>
        <p:txBody>
          <a:bodyPr wrap="square" rtlCol="0" anchor="t">
            <a:spAutoFit/>
          </a:bodyPr>
          <a:lstStyle/>
          <a:p>
            <a:r>
              <a:rPr lang="zh-CN" altLang="en-US" sz="2400" b="1" dirty="0">
                <a:solidFill>
                  <a:srgbClr val="0000FF"/>
                </a:solidFill>
                <a:latin typeface="楷体" panose="02010609060101010101" charset="-122"/>
                <a:ea typeface="楷体" panose="02010609060101010101" charset="-122"/>
                <a:sym typeface="+mn-ea"/>
              </a:rPr>
              <a:t>只刮掉半周的目的是什么？</a:t>
            </a:r>
          </a:p>
        </p:txBody>
      </p:sp>
      <p:pic>
        <p:nvPicPr>
          <p:cNvPr id="9" name="图片 8">
            <a:hlinkClick r:id="rId2" action="ppaction://hlinkfile"/>
          </p:cNvPr>
          <p:cNvPicPr>
            <a:picLocks noChangeAspect="1"/>
          </p:cNvPicPr>
          <p:nvPr/>
        </p:nvPicPr>
        <p:blipFill>
          <a:blip r:embed="rId3" cstate="print"/>
          <a:stretch>
            <a:fillRect/>
          </a:stretch>
        </p:blipFill>
        <p:spPr>
          <a:xfrm>
            <a:off x="589336" y="1449752"/>
            <a:ext cx="3812811" cy="2306400"/>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4" name="组合 13"/>
          <p:cNvGrpSpPr/>
          <p:nvPr/>
        </p:nvGrpSpPr>
        <p:grpSpPr>
          <a:xfrm>
            <a:off x="2411095" y="627753"/>
            <a:ext cx="4317206" cy="461326"/>
            <a:chOff x="634" y="1028"/>
            <a:chExt cx="4609" cy="449"/>
          </a:xfrm>
        </p:grpSpPr>
        <p:sp>
          <p:nvSpPr>
            <p:cNvPr id="15" name="圆角矩形 14"/>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16" name="文本框 13316"/>
            <p:cNvSpPr txBox="1"/>
            <p:nvPr/>
          </p:nvSpPr>
          <p:spPr>
            <a:xfrm>
              <a:off x="1114" y="1028"/>
              <a:ext cx="3648" cy="449"/>
            </a:xfrm>
            <a:prstGeom prst="rect">
              <a:avLst/>
            </a:prstGeom>
            <a:noFill/>
            <a:ln w="28575">
              <a:noFill/>
            </a:ln>
          </p:spPr>
          <p:txBody>
            <a:bodyPr>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让线圈转起</a:t>
              </a:r>
              <a:r>
                <a:rPr lang="zh-CN" altLang="en-US" sz="2400" b="1" dirty="0" smtClean="0">
                  <a:latin typeface="Times New Roman" panose="02020603050405020304" charset="0"/>
                  <a:ea typeface="宋体" panose="02010600030101010101" pitchFamily="2" charset="-122"/>
                  <a:cs typeface="Times New Roman" panose="02020603050405020304" charset="0"/>
                </a:rPr>
                <a:t>来</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grpSp>
      <p:grpSp>
        <p:nvGrpSpPr>
          <p:cNvPr id="17" name="组合 16"/>
          <p:cNvGrpSpPr/>
          <p:nvPr/>
        </p:nvGrpSpPr>
        <p:grpSpPr>
          <a:xfrm rot="16200000">
            <a:off x="2031107" y="2640720"/>
            <a:ext cx="837045" cy="3281336"/>
            <a:chOff x="464930" y="1150512"/>
            <a:chExt cx="837045" cy="1925513"/>
          </a:xfrm>
        </p:grpSpPr>
        <p:sp>
          <p:nvSpPr>
            <p:cNvPr id="21" name="右箭头标注 18"/>
            <p:cNvSpPr/>
            <p:nvPr/>
          </p:nvSpPr>
          <p:spPr>
            <a:xfrm>
              <a:off x="464930" y="1150512"/>
              <a:ext cx="837045" cy="1925513"/>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2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359919">
              <a:off x="683386" y="1117324"/>
              <a:ext cx="186489" cy="33141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20"/>
            <p:cNvSpPr txBox="1"/>
            <p:nvPr/>
          </p:nvSpPr>
          <p:spPr>
            <a:xfrm>
              <a:off x="503584" y="1457314"/>
              <a:ext cx="428625" cy="1517211"/>
            </a:xfrm>
            <a:prstGeom prst="rect">
              <a:avLst/>
            </a:prstGeom>
            <a:noFill/>
          </p:spPr>
          <p:txBody>
            <a:bodyPr vert="vert" wrap="square" rtlCol="0">
              <a:spAutoFit/>
            </a:bodyPr>
            <a:lstStyle/>
            <a:p>
              <a:pPr algn="ctr" defTabSz="685165">
                <a:defRPr/>
              </a:pPr>
              <a:r>
                <a:rPr lang="zh-CN" altLang="en-US" sz="1600" spc="300" dirty="0">
                  <a:solidFill>
                    <a:srgbClr val="000000"/>
                  </a:solidFill>
                  <a:latin typeface="黑体" panose="02010609060101010101" pitchFamily="49" charset="-122"/>
                  <a:ea typeface="黑体" panose="02010609060101010101" pitchFamily="49" charset="-122"/>
                </a:rPr>
                <a:t>点击观</a:t>
              </a:r>
              <a:r>
                <a:rPr lang="zh-CN" altLang="en-US" sz="1600" spc="300" dirty="0" smtClean="0">
                  <a:solidFill>
                    <a:srgbClr val="000000"/>
                  </a:solidFill>
                  <a:latin typeface="黑体" panose="02010609060101010101" pitchFamily="49" charset="-122"/>
                  <a:ea typeface="黑体" panose="02010609060101010101" pitchFamily="49" charset="-122"/>
                </a:rPr>
                <a:t>看让</a:t>
              </a:r>
              <a:r>
                <a:rPr lang="zh-CN" altLang="en-US" sz="1600" spc="300" dirty="0">
                  <a:solidFill>
                    <a:srgbClr val="000000"/>
                  </a:solidFill>
                  <a:latin typeface="黑体" panose="02010609060101010101" pitchFamily="49" charset="-122"/>
                  <a:ea typeface="黑体" panose="02010609060101010101" pitchFamily="49" charset="-122"/>
                </a:rPr>
                <a:t>线圈转起来</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图片 2048" descr="ppt/media/image13.wmf">
            <a:hlinkClick r:id="rId2" action="ppaction://hlinkfile"/>
          </p:cNvPr>
          <p:cNvPicPr/>
          <p:nvPr/>
        </p:nvPicPr>
        <p:blipFill>
          <a:blip r:embed="rId3" cstate="print"/>
          <a:stretch>
            <a:fillRect/>
          </a:stretch>
        </p:blipFill>
        <p:spPr>
          <a:xfrm>
            <a:off x="2426637" y="1288001"/>
            <a:ext cx="4084161" cy="3088065"/>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2" name="组合 11"/>
          <p:cNvGrpSpPr/>
          <p:nvPr/>
        </p:nvGrpSpPr>
        <p:grpSpPr>
          <a:xfrm>
            <a:off x="2193592" y="586148"/>
            <a:ext cx="4317206" cy="461326"/>
            <a:chOff x="634" y="1028"/>
            <a:chExt cx="4609" cy="449"/>
          </a:xfrm>
        </p:grpSpPr>
        <p:sp>
          <p:nvSpPr>
            <p:cNvPr id="13" name="圆角矩形 12"/>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14" name="文本框 13316"/>
            <p:cNvSpPr txBox="1"/>
            <p:nvPr/>
          </p:nvSpPr>
          <p:spPr>
            <a:xfrm>
              <a:off x="1114" y="1028"/>
              <a:ext cx="3648" cy="449"/>
            </a:xfrm>
            <a:prstGeom prst="rect">
              <a:avLst/>
            </a:prstGeom>
            <a:noFill/>
            <a:ln w="28575">
              <a:noFill/>
            </a:ln>
          </p:spPr>
          <p:txBody>
            <a:bodyPr>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通电圈在磁场中转动</a:t>
              </a:r>
            </a:p>
          </p:txBody>
        </p:sp>
      </p:grpSp>
      <p:grpSp>
        <p:nvGrpSpPr>
          <p:cNvPr id="15" name="组合 14"/>
          <p:cNvGrpSpPr/>
          <p:nvPr/>
        </p:nvGrpSpPr>
        <p:grpSpPr>
          <a:xfrm>
            <a:off x="1139490" y="1288001"/>
            <a:ext cx="906375" cy="3249776"/>
            <a:chOff x="395600" y="1150512"/>
            <a:chExt cx="906375" cy="1925513"/>
          </a:xfrm>
        </p:grpSpPr>
        <p:sp>
          <p:nvSpPr>
            <p:cNvPr id="16" name="右箭头标注 18"/>
            <p:cNvSpPr/>
            <p:nvPr/>
          </p:nvSpPr>
          <p:spPr>
            <a:xfrm>
              <a:off x="464930" y="1150512"/>
              <a:ext cx="837045" cy="1925513"/>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1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933" y="1150512"/>
              <a:ext cx="487191" cy="263729"/>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395600" y="1458869"/>
              <a:ext cx="677108" cy="1517211"/>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a:t>
              </a:r>
              <a:r>
                <a:rPr lang="zh-CN" altLang="en-US" sz="1600" b="1" spc="300" dirty="0" smtClean="0">
                  <a:solidFill>
                    <a:srgbClr val="000000"/>
                  </a:solidFill>
                  <a:latin typeface="黑体" panose="02010609060101010101" pitchFamily="49" charset="-122"/>
                  <a:ea typeface="黑体" panose="02010609060101010101" pitchFamily="49" charset="-122"/>
                </a:rPr>
                <a:t>片观看通</a:t>
              </a:r>
              <a:r>
                <a:rPr lang="zh-CN" altLang="en-US" sz="1600" b="1" spc="300" dirty="0">
                  <a:solidFill>
                    <a:srgbClr val="000000"/>
                  </a:solidFill>
                  <a:latin typeface="黑体" panose="02010609060101010101" pitchFamily="49" charset="-122"/>
                  <a:ea typeface="黑体" panose="02010609060101010101" pitchFamily="49" charset="-122"/>
                </a:rPr>
                <a:t>电线圈在磁场中转动</a:t>
              </a:r>
            </a:p>
          </p:txBody>
        </p:sp>
      </p:grpSp>
    </p:spTree>
  </p:cSld>
  <p:clrMapOvr>
    <a:masterClrMapping/>
  </p:clrMapOvr>
  <p:transition spd="slow">
    <p:rand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2934</Words>
  <Application>Microsoft Office PowerPoint</Application>
  <PresentationFormat>全屏显示(16:9)</PresentationFormat>
  <Paragraphs>204</Paragraphs>
  <Slides>26</Slides>
  <Notes>7</Notes>
  <HiddenSlides>0</HiddenSlides>
  <MMClips>0</MMClips>
  <ScaleCrop>false</ScaleCrop>
  <HeadingPairs>
    <vt:vector size="6" baseType="variant">
      <vt:variant>
        <vt:lpstr>主题</vt:lpstr>
      </vt:variant>
      <vt:variant>
        <vt:i4>3</vt:i4>
      </vt:variant>
      <vt:variant>
        <vt:lpstr>嵌入 OLE 服务器</vt:lpstr>
      </vt:variant>
      <vt:variant>
        <vt:i4>0</vt:i4>
      </vt:variant>
      <vt:variant>
        <vt:lpstr>幻灯片标题</vt:lpstr>
      </vt:variant>
      <vt:variant>
        <vt:i4>26</vt:i4>
      </vt:variant>
    </vt:vector>
  </HeadingPairs>
  <TitlesOfParts>
    <vt:vector size="29" baseType="lpstr">
      <vt:lpstr>《七彩课堂》课件模板（新）</vt:lpstr>
      <vt:lpstr>1_《七彩课堂》课件模板（新）</vt:lpstr>
      <vt:lpstr>自定义设计方案</vt:lpstr>
      <vt:lpstr>第二十章  电与磁 第4节  电动机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30</cp:revision>
  <dcterms:created xsi:type="dcterms:W3CDTF">2018-03-01T02:03:00Z</dcterms:created>
  <dcterms:modified xsi:type="dcterms:W3CDTF">2019-11-12T09:04:19Z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y fmtid="{D5CDD505-2E9C-101B-9397-08002B2CF9AE}" pid="3" name="KSORubyTemplateID">
    <vt:lpwstr>13</vt:lpwstr>
  </property>
</Properties>
</file>